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67" r:id="rId2"/>
    <p:sldId id="312" r:id="rId3"/>
    <p:sldId id="315" r:id="rId4"/>
    <p:sldId id="316" r:id="rId5"/>
    <p:sldId id="262" r:id="rId6"/>
    <p:sldId id="261" r:id="rId7"/>
    <p:sldId id="264" r:id="rId8"/>
    <p:sldId id="265" r:id="rId9"/>
    <p:sldId id="292" r:id="rId10"/>
    <p:sldId id="293" r:id="rId11"/>
    <p:sldId id="318" r:id="rId12"/>
    <p:sldId id="313" r:id="rId13"/>
    <p:sldId id="268" r:id="rId14"/>
    <p:sldId id="319" r:id="rId15"/>
    <p:sldId id="282" r:id="rId16"/>
    <p:sldId id="283" r:id="rId17"/>
    <p:sldId id="274" r:id="rId18"/>
    <p:sldId id="275" r:id="rId19"/>
    <p:sldId id="303" r:id="rId20"/>
    <p:sldId id="306" r:id="rId21"/>
    <p:sldId id="278" r:id="rId22"/>
    <p:sldId id="279" r:id="rId23"/>
    <p:sldId id="320" r:id="rId24"/>
    <p:sldId id="286" r:id="rId25"/>
    <p:sldId id="287" r:id="rId26"/>
    <p:sldId id="289" r:id="rId27"/>
    <p:sldId id="290" r:id="rId28"/>
    <p:sldId id="295" r:id="rId29"/>
    <p:sldId id="296" r:id="rId30"/>
    <p:sldId id="305" r:id="rId31"/>
    <p:sldId id="307" r:id="rId32"/>
    <p:sldId id="304" r:id="rId33"/>
    <p:sldId id="308" r:id="rId34"/>
    <p:sldId id="298" r:id="rId35"/>
    <p:sldId id="299" r:id="rId36"/>
    <p:sldId id="314" r:id="rId37"/>
    <p:sldId id="271" r:id="rId3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1042"/>
    <a:srgbClr val="0F3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2244" autoAdjust="0"/>
  </p:normalViewPr>
  <p:slideViewPr>
    <p:cSldViewPr snapToGrid="0" snapToObjects="1">
      <p:cViewPr varScale="1">
        <p:scale>
          <a:sx n="105" d="100"/>
          <a:sy n="105" d="100"/>
        </p:scale>
        <p:origin x="10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1" d="100"/>
          <a:sy n="91" d="100"/>
        </p:scale>
        <p:origin x="380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BBB23EB3-301F-F344-AF43-559D0D4FA0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CF4089C-C798-4544-BCF5-ECE63A481D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A9CA0-F054-6241-8AB5-0631C7163299}" type="datetimeFigureOut">
              <a:rPr lang="es-ES" smtClean="0"/>
              <a:t>28/10/2020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E59B100-7FF8-654B-9B98-70450B62D7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3440425-7395-4744-99C0-DEDD94D87E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258A2-8E54-D54A-AC8D-CA7A9F2662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4832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4DDC3-3FF3-4032-AD9E-F25A2E222A50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22620-31C9-49D6-A169-58007E3623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5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¡Cuidado! Los patrones son sólo una herramienta que tenemos disponible para diseñar nuestro software: nos ayudan a mejorar la calidad de nuestro código favoreciendo puntos como la mantenibilidad, desacoplamiento y extensibilidad de éste, basada en la experiencia de otras personas que ya los aplicaron antes. Pero esto no quiere decir que debamos aplicar patrones a todo el código que desarrollamos, hay casos en los que no aplican.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D2FB-06D2-4C46-8CA7-06D76B104F7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5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aplicamos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patrón</a:t>
            </a:r>
            <a:r>
              <a:rPr lang="en-US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Reducimos</a:t>
            </a:r>
            <a:r>
              <a:rPr lang="en-US" dirty="0"/>
              <a:t> el </a:t>
            </a:r>
            <a:r>
              <a:rPr lang="en-US" dirty="0" err="1"/>
              <a:t>acoplamiento</a:t>
            </a:r>
            <a:r>
              <a:rPr lang="en-US" dirty="0"/>
              <a:t> de los tests con la </a:t>
            </a:r>
            <a:r>
              <a:rPr lang="en-US" dirty="0" err="1"/>
              <a:t>interfaz</a:t>
            </a:r>
            <a:r>
              <a:rPr lang="en-US" dirty="0"/>
              <a:t>. Si </a:t>
            </a:r>
            <a:r>
              <a:rPr lang="en-US" dirty="0" err="1"/>
              <a:t>cambiáramos</a:t>
            </a:r>
            <a:r>
              <a:rPr lang="en-US" dirty="0"/>
              <a:t> la </a:t>
            </a:r>
            <a:r>
              <a:rPr lang="en-US" dirty="0" err="1"/>
              <a:t>interfaz</a:t>
            </a:r>
            <a:r>
              <a:rPr lang="en-US" dirty="0"/>
              <a:t>, </a:t>
            </a:r>
            <a:r>
              <a:rPr lang="en-US" dirty="0" err="1"/>
              <a:t>podríamos</a:t>
            </a:r>
            <a:r>
              <a:rPr lang="en-US" dirty="0"/>
              <a:t> </a:t>
            </a:r>
            <a:r>
              <a:rPr lang="en-US" dirty="0" err="1"/>
              <a:t>mantener</a:t>
            </a:r>
            <a:r>
              <a:rPr lang="en-US" dirty="0"/>
              <a:t> los </a:t>
            </a:r>
            <a:r>
              <a:rPr lang="en-US" dirty="0" err="1"/>
              <a:t>mismos</a:t>
            </a:r>
            <a:r>
              <a:rPr lang="en-US" dirty="0"/>
              <a:t> tests y solo </a:t>
            </a:r>
            <a:r>
              <a:rPr lang="en-US" dirty="0" err="1"/>
              <a:t>adaptar</a:t>
            </a:r>
            <a:r>
              <a:rPr lang="en-US" dirty="0"/>
              <a:t> la forma </a:t>
            </a:r>
            <a:r>
              <a:rPr lang="en-US" dirty="0" err="1"/>
              <a:t>en</a:t>
            </a:r>
            <a:r>
              <a:rPr lang="en-US" dirty="0"/>
              <a:t> que el page-object lee o </a:t>
            </a:r>
            <a:r>
              <a:rPr lang="en-US" dirty="0" err="1"/>
              <a:t>interactua</a:t>
            </a:r>
            <a:r>
              <a:rPr lang="en-US" dirty="0"/>
              <a:t> con los </a:t>
            </a:r>
            <a:r>
              <a:rPr lang="en-US" dirty="0" err="1"/>
              <a:t>elementos</a:t>
            </a:r>
            <a:r>
              <a:rPr lang="en-US" dirty="0"/>
              <a:t> de la </a:t>
            </a:r>
            <a:r>
              <a:rPr lang="en-US" dirty="0" err="1"/>
              <a:t>interfaz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Obtenemos</a:t>
            </a:r>
            <a:r>
              <a:rPr lang="en-US" dirty="0"/>
              <a:t> un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mucho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legible y </a:t>
            </a:r>
            <a:r>
              <a:rPr lang="en-US" dirty="0" err="1"/>
              <a:t>mantenible</a:t>
            </a:r>
            <a:r>
              <a:rPr lang="en-U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D2FB-06D2-4C46-8CA7-06D76B104F73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8314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aplicamos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patrón</a:t>
            </a:r>
            <a:r>
              <a:rPr lang="en-US" dirty="0"/>
              <a:t>?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b="0" dirty="0" err="1"/>
              <a:t>Encapsula</a:t>
            </a:r>
            <a:r>
              <a:rPr lang="en-US" b="0" dirty="0"/>
              <a:t> el </a:t>
            </a:r>
            <a:r>
              <a:rPr lang="en-US" b="0" dirty="0" err="1"/>
              <a:t>proceso</a:t>
            </a:r>
            <a:r>
              <a:rPr lang="en-US" b="0" dirty="0"/>
              <a:t> de </a:t>
            </a:r>
            <a:r>
              <a:rPr lang="en-US" b="0" dirty="0" err="1"/>
              <a:t>creación</a:t>
            </a:r>
            <a:r>
              <a:rPr lang="en-US" b="0" dirty="0"/>
              <a:t> de </a:t>
            </a:r>
            <a:r>
              <a:rPr lang="en-US" b="0" dirty="0" err="1"/>
              <a:t>objetos</a:t>
            </a:r>
            <a:r>
              <a:rPr lang="en-US" b="0" dirty="0"/>
              <a:t> </a:t>
            </a:r>
            <a:r>
              <a:rPr lang="en-US" b="0" dirty="0" err="1"/>
              <a:t>complejos</a:t>
            </a:r>
            <a:r>
              <a:rPr lang="en-US" b="0" dirty="0"/>
              <a:t>, </a:t>
            </a:r>
            <a:r>
              <a:rPr lang="en-US" b="0" dirty="0" err="1"/>
              <a:t>reduciendo</a:t>
            </a:r>
            <a:r>
              <a:rPr lang="en-US" b="0" dirty="0"/>
              <a:t> el </a:t>
            </a:r>
            <a:r>
              <a:rPr lang="en-US" b="0" dirty="0" err="1"/>
              <a:t>acoplamiento</a:t>
            </a:r>
            <a:r>
              <a:rPr lang="en-US" b="0" dirty="0"/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b="0" dirty="0" err="1"/>
              <a:t>Permite</a:t>
            </a:r>
            <a:r>
              <a:rPr lang="en-US" b="0" dirty="0"/>
              <a:t> </a:t>
            </a:r>
            <a:r>
              <a:rPr lang="en-US" b="0" dirty="0" err="1"/>
              <a:t>construir</a:t>
            </a:r>
            <a:r>
              <a:rPr lang="en-US" b="0" dirty="0"/>
              <a:t> los </a:t>
            </a:r>
            <a:r>
              <a:rPr lang="en-US" b="0" dirty="0" err="1"/>
              <a:t>objetos</a:t>
            </a:r>
            <a:r>
              <a:rPr lang="en-US" b="0" dirty="0"/>
              <a:t> </a:t>
            </a:r>
            <a:r>
              <a:rPr lang="en-US" b="0" dirty="0" err="1"/>
              <a:t>en</a:t>
            </a:r>
            <a:r>
              <a:rPr lang="en-US" b="0" dirty="0"/>
              <a:t> </a:t>
            </a:r>
            <a:r>
              <a:rPr lang="en-US" b="0" dirty="0" err="1"/>
              <a:t>distintos</a:t>
            </a:r>
            <a:r>
              <a:rPr lang="en-US" b="0" dirty="0"/>
              <a:t> </a:t>
            </a:r>
            <a:r>
              <a:rPr lang="en-US" b="0" dirty="0" err="1"/>
              <a:t>pasos</a:t>
            </a:r>
            <a:r>
              <a:rPr lang="en-US" b="0" dirty="0"/>
              <a:t> (al </a:t>
            </a:r>
            <a:r>
              <a:rPr lang="en-US" b="0" dirty="0" err="1"/>
              <a:t>contrario</a:t>
            </a:r>
            <a:r>
              <a:rPr lang="en-US" b="0" dirty="0"/>
              <a:t> que Factory method).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b="0" dirty="0"/>
              <a:t>Se </a:t>
            </a:r>
            <a:r>
              <a:rPr lang="en-US" b="0" dirty="0" err="1"/>
              <a:t>puede</a:t>
            </a:r>
            <a:r>
              <a:rPr lang="en-US" b="0" dirty="0"/>
              <a:t> </a:t>
            </a:r>
            <a:r>
              <a:rPr lang="en-US" b="0" dirty="0" err="1"/>
              <a:t>reutilizar</a:t>
            </a:r>
            <a:r>
              <a:rPr lang="en-US" b="0" dirty="0"/>
              <a:t> el </a:t>
            </a:r>
            <a:r>
              <a:rPr lang="en-US" b="0" dirty="0" err="1"/>
              <a:t>mismo</a:t>
            </a:r>
            <a:r>
              <a:rPr lang="en-US" b="0" dirty="0"/>
              <a:t> builder </a:t>
            </a:r>
            <a:r>
              <a:rPr lang="en-US" b="0" dirty="0" err="1"/>
              <a:t>en</a:t>
            </a:r>
            <a:r>
              <a:rPr lang="en-US" b="0" dirty="0"/>
              <a:t> </a:t>
            </a:r>
            <a:r>
              <a:rPr lang="en-US" b="0" dirty="0" err="1"/>
              <a:t>distintos</a:t>
            </a:r>
            <a:r>
              <a:rPr lang="en-US" b="0" dirty="0"/>
              <a:t> </a:t>
            </a:r>
            <a:r>
              <a:rPr lang="en-US" b="0" dirty="0" err="1"/>
              <a:t>directores</a:t>
            </a:r>
            <a:r>
              <a:rPr lang="en-US" b="0" dirty="0"/>
              <a:t> o </a:t>
            </a:r>
            <a:r>
              <a:rPr lang="en-US" b="0" dirty="0" err="1"/>
              <a:t>clientes</a:t>
            </a:r>
            <a:r>
              <a:rPr lang="en-US" b="0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D2FB-06D2-4C46-8CA7-06D76B104F73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608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aplicamos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patrón</a:t>
            </a:r>
            <a:r>
              <a:rPr lang="en-US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objetos</a:t>
            </a:r>
            <a:r>
              <a:rPr lang="en-US" dirty="0"/>
              <a:t> de forma </a:t>
            </a:r>
            <a:r>
              <a:rPr lang="en-US" dirty="0" err="1"/>
              <a:t>dinámica</a:t>
            </a:r>
            <a:r>
              <a:rPr lang="en-US" dirty="0"/>
              <a:t>, a </a:t>
            </a:r>
            <a:r>
              <a:rPr lang="en-US" dirty="0" err="1"/>
              <a:t>pesar</a:t>
            </a:r>
            <a:r>
              <a:rPr lang="en-US" dirty="0"/>
              <a:t> de no saber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concreto</a:t>
            </a:r>
            <a:r>
              <a:rPr lang="en-US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objetos</a:t>
            </a:r>
            <a:r>
              <a:rPr lang="en-US" dirty="0"/>
              <a:t> de una forma </a:t>
            </a:r>
            <a:r>
              <a:rPr lang="en-US" dirty="0" err="1"/>
              <a:t>eficiente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copia</a:t>
            </a:r>
            <a:r>
              <a:rPr lang="en-US" dirty="0"/>
              <a:t>, </a:t>
            </a:r>
            <a:r>
              <a:rPr lang="en-US" dirty="0" err="1"/>
              <a:t>cuando</a:t>
            </a:r>
            <a:r>
              <a:rPr lang="en-US" dirty="0"/>
              <a:t> por </a:t>
            </a: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una </a:t>
            </a:r>
            <a:r>
              <a:rPr lang="en-US" dirty="0" err="1"/>
              <a:t>jerarquía</a:t>
            </a:r>
            <a:r>
              <a:rPr lang="en-US" dirty="0"/>
              <a:t> </a:t>
            </a:r>
            <a:r>
              <a:rPr lang="en-US" dirty="0" err="1"/>
              <a:t>compleja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 </a:t>
            </a:r>
            <a:r>
              <a:rPr lang="en-US" dirty="0" err="1"/>
              <a:t>deberíamos</a:t>
            </a:r>
            <a:r>
              <a:rPr lang="en-US" dirty="0"/>
              <a:t> </a:t>
            </a: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patrón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copia</a:t>
            </a:r>
            <a:r>
              <a:rPr lang="en-US" dirty="0"/>
              <a:t> no es </a:t>
            </a:r>
            <a:r>
              <a:rPr lang="en-US" dirty="0" err="1"/>
              <a:t>eficiente</a:t>
            </a:r>
            <a:r>
              <a:rPr lang="en-U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D2FB-06D2-4C46-8CA7-06D76B104F73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3389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aplicamos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patrón</a:t>
            </a:r>
            <a:r>
              <a:rPr lang="en-US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Permite al cliente utilizar objectos individuales o compuestos de forma uniforme, mediante la interfaz o clase abstracta que deben implementar.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Nos evita tener que crear otra abstracción más que represente un conjunto de objetos individuales.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D2FB-06D2-4C46-8CA7-06D76B104F73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2185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aplicamos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patrón</a:t>
            </a:r>
            <a:r>
              <a:rPr lang="en-US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Reduce los </a:t>
            </a:r>
            <a:r>
              <a:rPr lang="en-US" dirty="0" err="1"/>
              <a:t>acoplamientos</a:t>
            </a:r>
            <a:r>
              <a:rPr lang="en-US" dirty="0"/>
              <a:t> entre </a:t>
            </a:r>
            <a:r>
              <a:rPr lang="en-US" dirty="0" err="1"/>
              <a:t>objetos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Centraliza</a:t>
            </a:r>
            <a:r>
              <a:rPr lang="en-US" dirty="0"/>
              <a:t> la </a:t>
            </a:r>
            <a:r>
              <a:rPr lang="en-US" dirty="0" err="1"/>
              <a:t>logica</a:t>
            </a:r>
            <a:r>
              <a:rPr lang="en-US" dirty="0"/>
              <a:t> del </a:t>
            </a:r>
            <a:r>
              <a:rPr lang="en-US" dirty="0" err="1"/>
              <a:t>sistema</a:t>
            </a:r>
            <a:r>
              <a:rPr lang="en-US" dirty="0"/>
              <a:t>, </a:t>
            </a:r>
            <a:r>
              <a:rPr lang="en-US" dirty="0" err="1"/>
              <a:t>haciendolo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mantenible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Simpifica</a:t>
            </a:r>
            <a:r>
              <a:rPr lang="en-US" dirty="0"/>
              <a:t> y reduce las </a:t>
            </a:r>
            <a:r>
              <a:rPr lang="en-US" dirty="0" err="1"/>
              <a:t>acciones</a:t>
            </a:r>
            <a:r>
              <a:rPr lang="en-US" dirty="0"/>
              <a:t> y los </a:t>
            </a:r>
            <a:r>
              <a:rPr lang="en-US" dirty="0" err="1"/>
              <a:t>mensajes</a:t>
            </a:r>
            <a:r>
              <a:rPr lang="en-US" dirty="0"/>
              <a:t> </a:t>
            </a:r>
            <a:r>
              <a:rPr lang="en-US" dirty="0" err="1"/>
              <a:t>enviados</a:t>
            </a:r>
            <a:r>
              <a:rPr lang="en-US" dirty="0"/>
              <a:t> entre </a:t>
            </a:r>
            <a:r>
              <a:rPr lang="en-US" dirty="0" err="1"/>
              <a:t>objetos</a:t>
            </a:r>
            <a:r>
              <a:rPr lang="en-U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D2FB-06D2-4C46-8CA7-06D76B104F73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3625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aplicamos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patrón</a:t>
            </a:r>
            <a:r>
              <a:rPr lang="en-US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Mantenemos el estado interno del objeto encapsulado y oculto a sus consumidores.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Obtenemos la capacidad de restaurar o evaluar un estado anterior.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D2FB-06D2-4C46-8CA7-06D76B104F73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2857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aplicamos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patrón</a:t>
            </a:r>
            <a:r>
              <a:rPr lang="en-US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Permite desacoplar la interfaz (View) del modelo (datos) y de la lógica/negocio (</a:t>
            </a:r>
            <a:r>
              <a:rPr lang="es-ES" dirty="0" err="1"/>
              <a:t>ViewModel</a:t>
            </a:r>
            <a:r>
              <a:rPr lang="es-ES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 esta forma, un diseñador puede trabajar en la interfaz sin depender en la mayoría de las ocasiones del desarrollador.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Reduciendo este acoplamiento, también evitamos por ejemplo que cambios en el modelo afecten directamente a la interfaz.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Podemos cambiar una interfaz por otra o un </a:t>
            </a:r>
            <a:r>
              <a:rPr lang="es-ES" dirty="0" err="1"/>
              <a:t>ViewModel</a:t>
            </a:r>
            <a:r>
              <a:rPr lang="es-ES" dirty="0"/>
              <a:t> por otro sin afectar al resto de componentes.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D2FB-06D2-4C46-8CA7-06D76B104F73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1656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aplicamos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patrón</a:t>
            </a:r>
            <a:r>
              <a:rPr lang="en-US" dirty="0"/>
              <a:t>?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b="1" dirty="0" err="1"/>
              <a:t>Encapsulación</a:t>
            </a:r>
            <a:r>
              <a:rPr lang="en-US" dirty="0"/>
              <a:t>: El </a:t>
            </a:r>
            <a:r>
              <a:rPr lang="en-US" dirty="0" err="1"/>
              <a:t>cliente</a:t>
            </a:r>
            <a:r>
              <a:rPr lang="en-US" dirty="0"/>
              <a:t> no </a:t>
            </a:r>
            <a:r>
              <a:rPr lang="en-US" dirty="0" err="1"/>
              <a:t>conoce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depende</a:t>
            </a:r>
            <a:r>
              <a:rPr lang="en-US" dirty="0"/>
              <a:t> de la </a:t>
            </a:r>
            <a:r>
              <a:rPr lang="en-US" dirty="0" err="1"/>
              <a:t>lógica</a:t>
            </a:r>
            <a:r>
              <a:rPr lang="en-US" dirty="0"/>
              <a:t> de </a:t>
            </a:r>
            <a:r>
              <a:rPr lang="en-US" dirty="0" err="1"/>
              <a:t>creación</a:t>
            </a:r>
            <a:r>
              <a:rPr lang="en-US" dirty="0"/>
              <a:t> de los </a:t>
            </a:r>
            <a:r>
              <a:rPr lang="en-US" dirty="0" err="1"/>
              <a:t>objetos</a:t>
            </a:r>
            <a:r>
              <a:rPr lang="en-US" dirty="0"/>
              <a:t>.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creación</a:t>
            </a:r>
            <a:r>
              <a:rPr lang="en-US" dirty="0"/>
              <a:t> se </a:t>
            </a:r>
            <a:r>
              <a:rPr lang="en-US" dirty="0" err="1"/>
              <a:t>delega</a:t>
            </a:r>
            <a:r>
              <a:rPr lang="en-US" dirty="0"/>
              <a:t> a las </a:t>
            </a:r>
            <a:r>
              <a:rPr lang="en-US" dirty="0" err="1"/>
              <a:t>subclases</a:t>
            </a:r>
            <a:r>
              <a:rPr lang="en-US" dirty="0"/>
              <a:t> (</a:t>
            </a:r>
            <a:r>
              <a:rPr lang="en-US" dirty="0" err="1"/>
              <a:t>ConcreteCreators</a:t>
            </a:r>
            <a:r>
              <a:rPr lang="en-US" dirty="0"/>
              <a:t>).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b="1" dirty="0" err="1"/>
              <a:t>Extensibilidad</a:t>
            </a:r>
            <a:r>
              <a:rPr lang="en-US" dirty="0"/>
              <a:t>: </a:t>
            </a:r>
            <a:r>
              <a:rPr lang="en-US" dirty="0" err="1"/>
              <a:t>Siguiendo</a:t>
            </a:r>
            <a:r>
              <a:rPr lang="en-US" dirty="0"/>
              <a:t> el principio de open-close,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añadir</a:t>
            </a:r>
            <a:r>
              <a:rPr lang="en-US" dirty="0"/>
              <a:t> un nuevo </a:t>
            </a:r>
            <a:r>
              <a:rPr lang="en-US" dirty="0" err="1"/>
              <a:t>ConcreteProduct</a:t>
            </a:r>
            <a:r>
              <a:rPr lang="en-US" dirty="0"/>
              <a:t> con solo </a:t>
            </a:r>
            <a:r>
              <a:rPr lang="en-US" dirty="0" err="1"/>
              <a:t>cumplir</a:t>
            </a:r>
            <a:r>
              <a:rPr lang="en-US" dirty="0"/>
              <a:t> la </a:t>
            </a:r>
            <a:r>
              <a:rPr lang="en-US" dirty="0" err="1"/>
              <a:t>interfaz</a:t>
            </a:r>
            <a:r>
              <a:rPr lang="en-US" dirty="0"/>
              <a:t>, sin </a:t>
            </a:r>
            <a:r>
              <a:rPr lang="en-US" dirty="0" err="1"/>
              <a:t>tener</a:t>
            </a:r>
            <a:r>
              <a:rPr lang="en-US" dirty="0"/>
              <a:t> que </a:t>
            </a:r>
            <a:r>
              <a:rPr lang="en-US" dirty="0" err="1"/>
              <a:t>modificar</a:t>
            </a:r>
            <a:r>
              <a:rPr lang="en-US" dirty="0"/>
              <a:t> los </a:t>
            </a:r>
            <a:r>
              <a:rPr lang="en-US" dirty="0" err="1"/>
              <a:t>productos</a:t>
            </a:r>
            <a:r>
              <a:rPr lang="en-US" dirty="0"/>
              <a:t> </a:t>
            </a:r>
            <a:r>
              <a:rPr lang="en-US" dirty="0" err="1"/>
              <a:t>existentes</a:t>
            </a:r>
            <a:r>
              <a:rPr lang="en-US" dirty="0"/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b="1" dirty="0" err="1"/>
              <a:t>Versatilidad</a:t>
            </a:r>
            <a:r>
              <a:rPr lang="en-US" dirty="0"/>
              <a:t>: Podemos </a:t>
            </a:r>
            <a:r>
              <a:rPr lang="en-US" dirty="0" err="1"/>
              <a:t>intercambiar</a:t>
            </a:r>
            <a:r>
              <a:rPr lang="en-US" dirty="0"/>
              <a:t> </a:t>
            </a:r>
            <a:r>
              <a:rPr lang="en-US" dirty="0" err="1"/>
              <a:t>facilmente</a:t>
            </a:r>
            <a:r>
              <a:rPr lang="en-US" dirty="0"/>
              <a:t> un </a:t>
            </a:r>
            <a:r>
              <a:rPr lang="en-US" dirty="0" err="1"/>
              <a:t>ConcreteCreator</a:t>
            </a:r>
            <a:r>
              <a:rPr lang="en-US" dirty="0"/>
              <a:t> por </a:t>
            </a:r>
            <a:r>
              <a:rPr lang="en-US" dirty="0" err="1"/>
              <a:t>otro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D2FB-06D2-4C46-8CA7-06D76B104F7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6761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aplicamos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patrón</a:t>
            </a:r>
            <a:r>
              <a:rPr lang="en-US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una </a:t>
            </a:r>
            <a:r>
              <a:rPr lang="en-US" dirty="0" err="1"/>
              <a:t>única</a:t>
            </a:r>
            <a:r>
              <a:rPr lang="en-US" dirty="0"/>
              <a:t> </a:t>
            </a:r>
            <a:r>
              <a:rPr lang="en-US" dirty="0" err="1"/>
              <a:t>instancia</a:t>
            </a:r>
            <a:r>
              <a:rPr lang="en-US" dirty="0"/>
              <a:t> de un </a:t>
            </a:r>
            <a:r>
              <a:rPr lang="en-US" dirty="0" err="1"/>
              <a:t>determinado</a:t>
            </a:r>
            <a:r>
              <a:rPr lang="en-US" dirty="0"/>
              <a:t> </a:t>
            </a:r>
            <a:r>
              <a:rPr lang="en-US" dirty="0" err="1"/>
              <a:t>objeto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Conseguimos</a:t>
            </a:r>
            <a:r>
              <a:rPr lang="en-US" dirty="0"/>
              <a:t> un punto </a:t>
            </a:r>
            <a:r>
              <a:rPr lang="en-US" dirty="0" err="1"/>
              <a:t>común</a:t>
            </a:r>
            <a:r>
              <a:rPr lang="en-US" dirty="0"/>
              <a:t> </a:t>
            </a:r>
            <a:r>
              <a:rPr lang="en-US" dirty="0" err="1"/>
              <a:t>centralizado</a:t>
            </a:r>
            <a:r>
              <a:rPr lang="en-US" dirty="0"/>
              <a:t>, </a:t>
            </a:r>
            <a:r>
              <a:rPr lang="en-US" dirty="0" err="1"/>
              <a:t>pudiendo</a:t>
            </a:r>
            <a:r>
              <a:rPr lang="en-US" dirty="0"/>
              <a:t> acceder a </a:t>
            </a:r>
            <a:r>
              <a:rPr lang="en-US" dirty="0" err="1"/>
              <a:t>él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 puntos de </a:t>
            </a:r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Ahorramos</a:t>
            </a:r>
            <a:r>
              <a:rPr lang="en-US" dirty="0"/>
              <a:t> </a:t>
            </a:r>
            <a:r>
              <a:rPr lang="en-US" dirty="0" err="1"/>
              <a:t>instancias</a:t>
            </a:r>
            <a:r>
              <a:rPr lang="en-US" dirty="0"/>
              <a:t> </a:t>
            </a:r>
            <a:r>
              <a:rPr lang="en-US" dirty="0" err="1"/>
              <a:t>innecesarias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Debemos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cuidado</a:t>
            </a:r>
            <a:r>
              <a:rPr lang="en-US" dirty="0"/>
              <a:t> al </a:t>
            </a:r>
            <a:r>
              <a:rPr lang="en-US" dirty="0" err="1"/>
              <a:t>usar</a:t>
            </a:r>
            <a:r>
              <a:rPr lang="en-US" dirty="0"/>
              <a:t> un singleton, </a:t>
            </a:r>
            <a:r>
              <a:rPr lang="en-US" dirty="0" err="1"/>
              <a:t>si</a:t>
            </a:r>
            <a:r>
              <a:rPr lang="en-US" dirty="0"/>
              <a:t> se </a:t>
            </a:r>
            <a:r>
              <a:rPr lang="en-US" dirty="0" err="1"/>
              <a:t>modifica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partes</a:t>
            </a:r>
            <a:r>
              <a:rPr lang="en-US" dirty="0"/>
              <a:t> del </a:t>
            </a:r>
            <a:r>
              <a:rPr lang="en-US" dirty="0" err="1"/>
              <a:t>sistema</a:t>
            </a:r>
            <a:r>
              <a:rPr lang="en-US" dirty="0"/>
              <a:t> sin </a:t>
            </a:r>
            <a:r>
              <a:rPr lang="en-US" dirty="0" err="1"/>
              <a:t>orden</a:t>
            </a:r>
            <a:r>
              <a:rPr lang="en-US" dirty="0"/>
              <a:t> </a:t>
            </a:r>
            <a:r>
              <a:rPr lang="en-US" dirty="0" err="1"/>
              <a:t>establecido</a:t>
            </a:r>
            <a:r>
              <a:rPr lang="en-US" dirty="0"/>
              <a:t>, </a:t>
            </a:r>
            <a:r>
              <a:rPr lang="en-US" dirty="0" err="1"/>
              <a:t>obtendremos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y </a:t>
            </a:r>
            <a:r>
              <a:rPr lang="en-US" dirty="0" err="1"/>
              <a:t>resultados</a:t>
            </a:r>
            <a:r>
              <a:rPr lang="en-US" dirty="0"/>
              <a:t> no </a:t>
            </a:r>
            <a:r>
              <a:rPr lang="en-US" dirty="0" err="1"/>
              <a:t>esperados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D2FB-06D2-4C46-8CA7-06D76B104F7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8319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aplicamos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patrón</a:t>
            </a:r>
            <a:r>
              <a:rPr lang="en-US" dirty="0"/>
              <a:t>?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b="0" dirty="0" err="1"/>
              <a:t>Hace</a:t>
            </a:r>
            <a:r>
              <a:rPr lang="en-US" b="0" dirty="0"/>
              <a:t> compatibles dos interfaces que a priori no lo son.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b="0" dirty="0"/>
              <a:t>Nos da la </a:t>
            </a:r>
            <a:r>
              <a:rPr lang="en-US" b="0" dirty="0" err="1"/>
              <a:t>opción</a:t>
            </a:r>
            <a:r>
              <a:rPr lang="en-US" b="0" dirty="0"/>
              <a:t> de </a:t>
            </a:r>
            <a:r>
              <a:rPr lang="en-US" b="0" dirty="0" err="1"/>
              <a:t>encapsular</a:t>
            </a:r>
            <a:r>
              <a:rPr lang="en-US" b="0" dirty="0"/>
              <a:t> </a:t>
            </a:r>
            <a:r>
              <a:rPr lang="en-US" b="0" dirty="0" err="1"/>
              <a:t>clases</a:t>
            </a:r>
            <a:r>
              <a:rPr lang="en-US" b="0" dirty="0"/>
              <a:t> o </a:t>
            </a:r>
            <a:r>
              <a:rPr lang="en-US" b="0" dirty="0" err="1"/>
              <a:t>componentes</a:t>
            </a:r>
            <a:r>
              <a:rPr lang="en-US" b="0" dirty="0"/>
              <a:t> que </a:t>
            </a:r>
            <a:r>
              <a:rPr lang="en-US" b="0" dirty="0" err="1"/>
              <a:t>sean</a:t>
            </a:r>
            <a:r>
              <a:rPr lang="en-US" b="0" dirty="0"/>
              <a:t> </a:t>
            </a:r>
            <a:r>
              <a:rPr lang="en-US" b="0" dirty="0" err="1"/>
              <a:t>muy</a:t>
            </a:r>
            <a:r>
              <a:rPr lang="en-US" b="0" dirty="0"/>
              <a:t> </a:t>
            </a:r>
            <a:r>
              <a:rPr lang="en-US" b="0" dirty="0" err="1"/>
              <a:t>cambiantes</a:t>
            </a:r>
            <a:r>
              <a:rPr lang="en-US" b="0" dirty="0"/>
              <a:t>, </a:t>
            </a:r>
            <a:r>
              <a:rPr lang="en-US" b="0" dirty="0" err="1"/>
              <a:t>protegiendo</a:t>
            </a:r>
            <a:r>
              <a:rPr lang="en-US" b="0" dirty="0"/>
              <a:t> al resto del </a:t>
            </a:r>
            <a:r>
              <a:rPr lang="en-US" b="0" dirty="0" err="1"/>
              <a:t>sistema</a:t>
            </a:r>
            <a:r>
              <a:rPr lang="en-US" b="0" dirty="0"/>
              <a:t> ante </a:t>
            </a:r>
            <a:r>
              <a:rPr lang="en-US" b="0" dirty="0" err="1"/>
              <a:t>dichos</a:t>
            </a:r>
            <a:r>
              <a:rPr lang="en-US" b="0" dirty="0"/>
              <a:t> </a:t>
            </a:r>
            <a:r>
              <a:rPr lang="en-US" b="0" dirty="0" err="1"/>
              <a:t>cambios</a:t>
            </a:r>
            <a:r>
              <a:rPr lang="en-US" b="0" dirty="0"/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D2FB-06D2-4C46-8CA7-06D76B104F73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0762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aplicamos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patrón</a:t>
            </a:r>
            <a:r>
              <a:rPr lang="en-US" dirty="0"/>
              <a:t>?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b="1" dirty="0" err="1"/>
              <a:t>Encapsulación</a:t>
            </a:r>
            <a:r>
              <a:rPr lang="en-US" dirty="0"/>
              <a:t>: El </a:t>
            </a:r>
            <a:r>
              <a:rPr lang="en-US" dirty="0" err="1"/>
              <a:t>cliente</a:t>
            </a:r>
            <a:r>
              <a:rPr lang="en-US" dirty="0"/>
              <a:t> no </a:t>
            </a:r>
            <a:r>
              <a:rPr lang="en-US" dirty="0" err="1"/>
              <a:t>conoce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depende</a:t>
            </a:r>
            <a:r>
              <a:rPr lang="en-US" dirty="0"/>
              <a:t> de la </a:t>
            </a:r>
            <a:r>
              <a:rPr lang="en-US" dirty="0" err="1"/>
              <a:t>implementación</a:t>
            </a:r>
            <a:r>
              <a:rPr lang="en-US" dirty="0"/>
              <a:t> </a:t>
            </a:r>
            <a:r>
              <a:rPr lang="en-US" dirty="0" err="1"/>
              <a:t>interna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operación</a:t>
            </a:r>
            <a:r>
              <a:rPr lang="en-US" dirty="0"/>
              <a:t>, solo </a:t>
            </a:r>
            <a:r>
              <a:rPr lang="en-US" dirty="0" err="1"/>
              <a:t>depende</a:t>
            </a:r>
            <a:r>
              <a:rPr lang="en-US" dirty="0"/>
              <a:t> de la </a:t>
            </a:r>
            <a:r>
              <a:rPr lang="en-US" dirty="0" err="1"/>
              <a:t>inferfaz</a:t>
            </a:r>
            <a:r>
              <a:rPr lang="en-US" dirty="0"/>
              <a:t> </a:t>
            </a:r>
            <a:r>
              <a:rPr lang="en-US" dirty="0" err="1"/>
              <a:t>expuesta</a:t>
            </a:r>
            <a:r>
              <a:rPr lang="en-US" dirty="0"/>
              <a:t> por la </a:t>
            </a:r>
            <a:r>
              <a:rPr lang="en-US" dirty="0" err="1"/>
              <a:t>fachada</a:t>
            </a:r>
            <a:r>
              <a:rPr lang="en-US" dirty="0"/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b="1" dirty="0" err="1"/>
              <a:t>Versatilidad</a:t>
            </a:r>
            <a:r>
              <a:rPr lang="en-US" dirty="0"/>
              <a:t>: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cambiar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subsistemas</a:t>
            </a:r>
            <a:r>
              <a:rPr lang="en-US" dirty="0"/>
              <a:t> o </a:t>
            </a:r>
            <a:r>
              <a:rPr lang="en-US" dirty="0" err="1"/>
              <a:t>módulos</a:t>
            </a:r>
            <a:r>
              <a:rPr lang="en-US" dirty="0"/>
              <a:t> </a:t>
            </a:r>
            <a:r>
              <a:rPr lang="en-US" dirty="0" err="1"/>
              <a:t>implicados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operación</a:t>
            </a:r>
            <a:r>
              <a:rPr lang="en-US" dirty="0"/>
              <a:t> sin romper la </a:t>
            </a:r>
            <a:r>
              <a:rPr lang="en-US" dirty="0" err="1"/>
              <a:t>compatibilidad</a:t>
            </a:r>
            <a:r>
              <a:rPr lang="en-US" dirty="0"/>
              <a:t> con el </a:t>
            </a:r>
            <a:r>
              <a:rPr lang="en-US" dirty="0" err="1"/>
              <a:t>cliente</a:t>
            </a:r>
            <a:r>
              <a:rPr lang="en-US" dirty="0"/>
              <a:t>. </a:t>
            </a:r>
            <a:r>
              <a:rPr lang="en-US" dirty="0" err="1"/>
              <a:t>Incluso</a:t>
            </a:r>
            <a:r>
              <a:rPr lang="en-US" dirty="0"/>
              <a:t> </a:t>
            </a:r>
            <a:r>
              <a:rPr lang="en-US" dirty="0" err="1"/>
              <a:t>podríamos</a:t>
            </a:r>
            <a:r>
              <a:rPr lang="en-US" dirty="0"/>
              <a:t> </a:t>
            </a:r>
            <a:r>
              <a:rPr lang="en-US" dirty="0" err="1"/>
              <a:t>cambiar</a:t>
            </a:r>
            <a:r>
              <a:rPr lang="en-US" dirty="0"/>
              <a:t> la </a:t>
            </a:r>
            <a:r>
              <a:rPr lang="en-US" dirty="0" err="1"/>
              <a:t>fachada</a:t>
            </a:r>
            <a:r>
              <a:rPr lang="en-US" dirty="0"/>
              <a:t> </a:t>
            </a:r>
            <a:r>
              <a:rPr lang="en-US" dirty="0" err="1"/>
              <a:t>siempre</a:t>
            </a:r>
            <a:r>
              <a:rPr lang="en-US" dirty="0"/>
              <a:t> que </a:t>
            </a:r>
            <a:r>
              <a:rPr lang="en-US" dirty="0" err="1"/>
              <a:t>cumpliera</a:t>
            </a:r>
            <a:r>
              <a:rPr lang="en-US" dirty="0"/>
              <a:t> la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interfaz</a:t>
            </a:r>
            <a:r>
              <a:rPr lang="en-US" dirty="0"/>
              <a:t>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D2FB-06D2-4C46-8CA7-06D76B104F73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5033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aplicamos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patrón</a:t>
            </a:r>
            <a:r>
              <a:rPr lang="en-US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Reduce el número de instancias, ahorrando memoria y mejorando el rendimiento en consecuencia.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Centralizamos el estado de múltiples objetos virtuales.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D2FB-06D2-4C46-8CA7-06D76B104F73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5643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D2FB-06D2-4C46-8CA7-06D76B104F73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830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aplicamos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patrón</a:t>
            </a:r>
            <a:r>
              <a:rPr lang="en-US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Se delega la implementación interna del comportamiento a las subclases de las distintas estrategias.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Podemos variar esta estrategia o comportamiento de forma dinámica.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Debemos tener en cuenta que el cliente debe conocer las estrategias existentes y deberemos crear tantos objetos como estrategias queramos utilizar.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D2FB-06D2-4C46-8CA7-06D76B104F73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6264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aplicamos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patrón</a:t>
            </a:r>
            <a:r>
              <a:rPr lang="en-US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Desacoplamos</a:t>
            </a:r>
            <a:r>
              <a:rPr lang="en-US" dirty="0"/>
              <a:t> </a:t>
            </a:r>
            <a:r>
              <a:rPr lang="en-US" dirty="0" err="1"/>
              <a:t>totalmente</a:t>
            </a:r>
            <a:r>
              <a:rPr lang="en-US" dirty="0"/>
              <a:t> los </a:t>
            </a:r>
            <a:r>
              <a:rPr lang="en-US" dirty="0" err="1"/>
              <a:t>objetos</a:t>
            </a:r>
            <a:r>
              <a:rPr lang="en-US" dirty="0"/>
              <a:t>, los observers no </a:t>
            </a:r>
            <a:r>
              <a:rPr lang="en-US" dirty="0" err="1"/>
              <a:t>saben</a:t>
            </a:r>
            <a:r>
              <a:rPr lang="en-US" dirty="0"/>
              <a:t> nada de los subjects u observables.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dirty="0" err="1"/>
              <a:t>atados</a:t>
            </a:r>
            <a:r>
              <a:rPr lang="en-US" dirty="0"/>
              <a:t> a un </a:t>
            </a:r>
            <a:r>
              <a:rPr lang="en-US" dirty="0" err="1"/>
              <a:t>orden</a:t>
            </a:r>
            <a:r>
              <a:rPr lang="en-US" dirty="0"/>
              <a:t> </a:t>
            </a:r>
            <a:r>
              <a:rPr lang="en-US" dirty="0" err="1"/>
              <a:t>concreto</a:t>
            </a:r>
            <a:r>
              <a:rPr lang="en-US" dirty="0"/>
              <a:t> de </a:t>
            </a:r>
            <a:r>
              <a:rPr lang="en-US" dirty="0" err="1"/>
              <a:t>notificación</a:t>
            </a:r>
            <a:r>
              <a:rPr lang="en-US" dirty="0"/>
              <a:t> a </a:t>
            </a:r>
            <a:r>
              <a:rPr lang="en-US" dirty="0" err="1"/>
              <a:t>nuestros</a:t>
            </a:r>
            <a:r>
              <a:rPr lang="en-US" dirty="0"/>
              <a:t> observers.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D2FB-06D2-4C46-8CA7-06D76B104F73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3403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974DC17-1761-0D49-BD9C-93B0BC6811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3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9665D52-8188-B64A-A952-E6A6BF7061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73EFC05-E55D-864F-A688-599972A73D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13456" y="96157"/>
            <a:ext cx="1443379" cy="37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E20A04-1E8C-4C99-91D5-3CB40FB5E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EC15A0-CD38-4661-A854-A37211E6F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D8248B-CE5A-4AF6-B43A-D67125D4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5B797-0E29-4660-9B0F-1C71CA65525C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B8A520-E1A6-4BBE-80E4-B41F1E15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54E5F7-C944-40F5-A106-654770C2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D1616-3F77-4E80-A7B8-22D242C200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7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0E4E64-B541-4F6E-A135-C28099E0B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CD68DD-F8D9-4E04-8F6D-B8D359204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B7668B-51DC-48D4-A8CF-985F5A183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5B797-0E29-4660-9B0F-1C71CA65525C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F0EF30-8CC9-478E-BEE1-AC5776532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65B71C-A6A1-4D9F-860C-F392723C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D1616-3F77-4E80-A7B8-22D242C200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3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B97A659-DCE0-4FE1-A264-AB8ED276C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5B797-0E29-4660-9B0F-1C71CA65525C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970351-A3CE-45E9-B6A7-E136C0218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1A9A94-11E9-41AB-9EF4-44E6463F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D1616-3F77-4E80-A7B8-22D242C200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27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240D1B7-E861-514B-9D95-EE2E90D2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3CFE2F-60F4-6E4C-A44B-BB7DDBEC9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97B651-40C6-2849-893A-8E81F5B5DB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95E37-9A1F-0F41-812D-AFD4EB787F83}" type="datetimeFigureOut">
              <a:rPr lang="es-ES" smtClean="0"/>
              <a:t>28/10/2020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009F71-E57A-8E47-A41E-0FC214344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72D7AA-889A-DB48-B125-7C1FAF711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D7FEB-5AC9-DE40-A4BD-F6C0FAA381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9407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4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7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7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6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1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EBF68B18-54FE-6745-9CE5-86B8E76B3E05}"/>
              </a:ext>
            </a:extLst>
          </p:cNvPr>
          <p:cNvSpPr/>
          <p:nvPr/>
        </p:nvSpPr>
        <p:spPr>
          <a:xfrm>
            <a:off x="389280" y="2076350"/>
            <a:ext cx="886858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" sz="4400" dirty="0">
                <a:solidFill>
                  <a:schemeClr val="bg1"/>
                </a:solidFill>
                <a:latin typeface="Azonix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Patrones de diseño con </a:t>
            </a:r>
            <a:r>
              <a:rPr lang="es-ES" sz="4400" dirty="0" err="1">
                <a:solidFill>
                  <a:schemeClr val="bg1"/>
                </a:solidFill>
                <a:latin typeface="Azonix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typescript</a:t>
            </a:r>
            <a:r>
              <a:rPr lang="es-ES" sz="4400" dirty="0">
                <a:solidFill>
                  <a:schemeClr val="bg1"/>
                </a:solidFill>
                <a:latin typeface="Azonix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en el mundo real</a:t>
            </a:r>
          </a:p>
          <a:p>
            <a:pPr>
              <a:spcAft>
                <a:spcPts val="0"/>
              </a:spcAft>
            </a:pPr>
            <a:endParaRPr lang="es-ES" sz="4400" dirty="0">
              <a:solidFill>
                <a:schemeClr val="bg1"/>
              </a:solidFill>
              <a:latin typeface="Azonix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F8B52F2-66F3-5942-9CC8-7A8F2FE395BA}"/>
              </a:ext>
            </a:extLst>
          </p:cNvPr>
          <p:cNvSpPr/>
          <p:nvPr/>
        </p:nvSpPr>
        <p:spPr>
          <a:xfrm>
            <a:off x="152419" y="3527738"/>
            <a:ext cx="88685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0"/>
              </a:spcAft>
            </a:pPr>
            <a:r>
              <a:rPr lang="es-ES" sz="2000" dirty="0">
                <a:solidFill>
                  <a:schemeClr val="bg1"/>
                </a:solidFill>
                <a:latin typeface="Azonix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Iván Reinoso García</a:t>
            </a:r>
          </a:p>
          <a:p>
            <a:pPr algn="r">
              <a:spcAft>
                <a:spcPts val="0"/>
              </a:spcAft>
            </a:pPr>
            <a:endParaRPr lang="es-ES" sz="2000" dirty="0">
              <a:solidFill>
                <a:schemeClr val="bg1"/>
              </a:solidFill>
              <a:latin typeface="Azonix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815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E6A423-59DA-4468-A3B7-1CCD7F275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914" y="572705"/>
            <a:ext cx="5666528" cy="335688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151FFD8-03BC-400B-B608-58D3E5429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426" y="4305084"/>
            <a:ext cx="5856963" cy="2196361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BC62818-56BC-4525-A0CF-6E2F3171AE97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flipH="1">
            <a:off x="6358908" y="3929585"/>
            <a:ext cx="2038270" cy="37549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1E3570-852C-46B7-AD5F-269E8F8D1BAA}"/>
              </a:ext>
            </a:extLst>
          </p:cNvPr>
          <p:cNvSpPr txBox="1"/>
          <p:nvPr/>
        </p:nvSpPr>
        <p:spPr>
          <a:xfrm>
            <a:off x="7815954" y="3957141"/>
            <a:ext cx="1376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creates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36C1152-E2D3-461F-B917-E4D15213958B}"/>
              </a:ext>
            </a:extLst>
          </p:cNvPr>
          <p:cNvSpPr txBox="1"/>
          <p:nvPr/>
        </p:nvSpPr>
        <p:spPr>
          <a:xfrm>
            <a:off x="928208" y="1437753"/>
            <a:ext cx="1376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Usage: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5A01E2FC-404F-4BD7-B6FE-0CCCF14DF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461" y="1813252"/>
            <a:ext cx="4215287" cy="232255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2960914" y="449989"/>
            <a:ext cx="3397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3A2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realidad</a:t>
            </a:r>
            <a:endParaRPr lang="en-US" sz="3600" dirty="0">
              <a:solidFill>
                <a:srgbClr val="53A2D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84863" y="351291"/>
            <a:ext cx="25382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Singleton</a:t>
            </a:r>
            <a:endParaRPr lang="es-E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614" y="5268709"/>
            <a:ext cx="1078969" cy="10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60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2660843" y="452159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49C59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teoría</a:t>
            </a:r>
            <a:endParaRPr lang="en-US" sz="3600" dirty="0">
              <a:solidFill>
                <a:srgbClr val="49C59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484863" y="351291"/>
            <a:ext cx="21759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Adapter</a:t>
            </a:r>
            <a:endParaRPr lang="es-E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876" y="5491473"/>
            <a:ext cx="865997" cy="98544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37380A-B6DE-4ACE-8CE6-5D7F0A8D7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03" y="4574331"/>
            <a:ext cx="4602879" cy="1867062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11A02B6-2937-4043-B77F-27EEDFD24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73" y="2730711"/>
            <a:ext cx="1950889" cy="670618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68911E1-8B48-4030-B7BF-E6858DE44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783" y="2391592"/>
            <a:ext cx="3856054" cy="1348857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B78A544-F019-483C-AD0D-3EDC7B8F5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3577" y="2391592"/>
            <a:ext cx="3185436" cy="586791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E13C195-98C4-4413-A250-E0A047AB6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0010" y="841149"/>
            <a:ext cx="2149026" cy="563929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4571339A-50DD-47B6-A9F0-DAF6D032EB02}"/>
              </a:ext>
            </a:extLst>
          </p:cNvPr>
          <p:cNvSpPr txBox="1"/>
          <p:nvPr/>
        </p:nvSpPr>
        <p:spPr>
          <a:xfrm>
            <a:off x="283203" y="4126247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Usage: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07C2E60-39A3-45B0-90AF-9F090613656C}"/>
              </a:ext>
            </a:extLst>
          </p:cNvPr>
          <p:cNvCxnSpPr>
            <a:cxnSpLocks/>
            <a:stCxn id="10" idx="0"/>
            <a:endCxn id="13" idx="2"/>
          </p:cNvCxnSpPr>
          <p:nvPr/>
        </p:nvCxnSpPr>
        <p:spPr>
          <a:xfrm flipV="1">
            <a:off x="5927810" y="1405078"/>
            <a:ext cx="2686713" cy="986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EEF2700-BF7E-4643-A705-07C09D29AAFB}"/>
              </a:ext>
            </a:extLst>
          </p:cNvPr>
          <p:cNvSpPr txBox="1"/>
          <p:nvPr/>
        </p:nvSpPr>
        <p:spPr>
          <a:xfrm>
            <a:off x="6372039" y="1555630"/>
            <a:ext cx="124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inherits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E395FD9F-4C3A-45B3-B240-3C8D2EAC23A2}"/>
              </a:ext>
            </a:extLst>
          </p:cNvPr>
          <p:cNvCxnSpPr>
            <a:cxnSpLocks/>
            <a:stCxn id="11" idx="0"/>
            <a:endCxn id="13" idx="2"/>
          </p:cNvCxnSpPr>
          <p:nvPr/>
        </p:nvCxnSpPr>
        <p:spPr>
          <a:xfrm flipH="1" flipV="1">
            <a:off x="8614523" y="1405078"/>
            <a:ext cx="1411772" cy="9865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89BF2953-192E-454B-BDC7-68D2F1E8D4FA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 flipV="1">
            <a:off x="2717562" y="3066020"/>
            <a:ext cx="1282221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AC350E1-A476-4EB1-AD66-F5179B2FEF47}"/>
              </a:ext>
            </a:extLst>
          </p:cNvPr>
          <p:cNvSpPr txBox="1"/>
          <p:nvPr/>
        </p:nvSpPr>
        <p:spPr>
          <a:xfrm>
            <a:off x="2943374" y="2673565"/>
            <a:ext cx="124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adapts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AE6D8E83-6E93-4E10-BB5F-0F42489D7D24}"/>
              </a:ext>
            </a:extLst>
          </p:cNvPr>
          <p:cNvSpPr txBox="1"/>
          <p:nvPr/>
        </p:nvSpPr>
        <p:spPr>
          <a:xfrm>
            <a:off x="9373209" y="1555630"/>
            <a:ext cx="124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inherits</a:t>
            </a:r>
          </a:p>
        </p:txBody>
      </p:sp>
    </p:spTree>
    <p:extLst>
      <p:ext uri="{BB962C8B-B14F-4D97-AF65-F5344CB8AC3E}">
        <p14:creationId xmlns:p14="http://schemas.microsoft.com/office/powerpoint/2010/main" val="796814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4984E2BF-9736-48EF-99A3-6D7FCC5212CD}"/>
              </a:ext>
            </a:extLst>
          </p:cNvPr>
          <p:cNvSpPr txBox="1"/>
          <p:nvPr/>
        </p:nvSpPr>
        <p:spPr>
          <a:xfrm>
            <a:off x="568859" y="1313975"/>
            <a:ext cx="7376721" cy="35410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733F97F-1B01-4732-8962-ACD71ACB8E6E}"/>
              </a:ext>
            </a:extLst>
          </p:cNvPr>
          <p:cNvSpPr txBox="1"/>
          <p:nvPr/>
        </p:nvSpPr>
        <p:spPr>
          <a:xfrm>
            <a:off x="8898767" y="1209624"/>
            <a:ext cx="2441177" cy="20136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B5ECB1A-A92D-46D4-9682-2248BD91E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59" y="5560291"/>
            <a:ext cx="7143750" cy="92392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026" name="Picture 2" descr="Resultado de imagen de logo npm transparent">
            <a:extLst>
              <a:ext uri="{FF2B5EF4-FFF2-40B4-BE49-F238E27FC236}">
                <a16:creationId xmlns:a16="http://schemas.microsoft.com/office/drawing/2014/main" id="{F7D3756D-28EE-4EF9-8F51-70576B101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911" y="1524271"/>
            <a:ext cx="1488332" cy="58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972226EF-8B2E-4D84-8E4C-84DDF0123273}"/>
              </a:ext>
            </a:extLst>
          </p:cNvPr>
          <p:cNvSpPr txBox="1"/>
          <p:nvPr/>
        </p:nvSpPr>
        <p:spPr>
          <a:xfrm>
            <a:off x="8993082" y="2341348"/>
            <a:ext cx="2429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3A2D3"/>
                </a:solidFill>
              </a:rPr>
              <a:t>ng2-tooltip-directive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18FB9522-FFDE-4F56-8C3D-450F4BFAB028}"/>
              </a:ext>
            </a:extLst>
          </p:cNvPr>
          <p:cNvCxnSpPr>
            <a:cxnSpLocks/>
          </p:cNvCxnSpPr>
          <p:nvPr/>
        </p:nvCxnSpPr>
        <p:spPr>
          <a:xfrm>
            <a:off x="7945582" y="2264885"/>
            <a:ext cx="953186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82B0BDA-8245-4D8E-BB1B-71C259DD536C}"/>
              </a:ext>
            </a:extLst>
          </p:cNvPr>
          <p:cNvSpPr txBox="1"/>
          <p:nvPr/>
        </p:nvSpPr>
        <p:spPr>
          <a:xfrm>
            <a:off x="478661" y="5183250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Usage: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6E63413F-5101-430A-BCD4-8E659BABAA8D}"/>
              </a:ext>
            </a:extLst>
          </p:cNvPr>
          <p:cNvSpPr txBox="1"/>
          <p:nvPr/>
        </p:nvSpPr>
        <p:spPr>
          <a:xfrm>
            <a:off x="8125088" y="1736707"/>
            <a:ext cx="665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2660843" y="453761"/>
            <a:ext cx="2407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3A2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realidad</a:t>
            </a:r>
            <a:endParaRPr lang="en-US" sz="3600" dirty="0">
              <a:solidFill>
                <a:srgbClr val="53A2D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484863" y="351291"/>
            <a:ext cx="21759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Adapter</a:t>
            </a:r>
            <a:endParaRPr lang="es-E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876" y="5491473"/>
            <a:ext cx="865997" cy="98544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64576D5-2A15-4FFF-AB88-F2554A762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00" y="1546042"/>
            <a:ext cx="7220981" cy="308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15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64C9DE1-4B25-4E8D-BACD-990C6B3F64E1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537699" y="3093879"/>
            <a:ext cx="60892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8579608-CD71-4529-A8DF-5564C1172DAC}"/>
              </a:ext>
            </a:extLst>
          </p:cNvPr>
          <p:cNvSpPr txBox="1"/>
          <p:nvPr/>
        </p:nvSpPr>
        <p:spPr>
          <a:xfrm>
            <a:off x="3537699" y="2721784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BC8EF47-888A-4EE4-9AE3-0325D360B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419" y="1018941"/>
            <a:ext cx="3232951" cy="1008808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D58A32E-D262-4166-8F3A-C6E88EE4D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794" y="2589475"/>
            <a:ext cx="3280576" cy="1003283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3EBA2EE-CDAC-4A82-8CAB-1A60B6C58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795" y="4175306"/>
            <a:ext cx="3280576" cy="997742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ED504B8-B7AE-459C-9B04-F4065A202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6627" y="1513581"/>
            <a:ext cx="3359757" cy="3160596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79878D0-D175-4A30-8E57-C04D2F7CE7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474" y="2358386"/>
            <a:ext cx="3147225" cy="1470986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57B125F-F210-4C10-90D5-E2406540AF25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 flipV="1">
            <a:off x="7506384" y="3091117"/>
            <a:ext cx="1109410" cy="276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4C9644A-8F54-4F7F-928B-4E1AB3ACFDD8}"/>
              </a:ext>
            </a:extLst>
          </p:cNvPr>
          <p:cNvSpPr txBox="1"/>
          <p:nvPr/>
        </p:nvSpPr>
        <p:spPr>
          <a:xfrm>
            <a:off x="7816518" y="2651098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calls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59FD9CC-0ED7-48DA-B353-E983B8B32E24}"/>
              </a:ext>
            </a:extLst>
          </p:cNvPr>
          <p:cNvCxnSpPr>
            <a:cxnSpLocks/>
            <a:stCxn id="5" idx="3"/>
            <a:endCxn id="2" idx="1"/>
          </p:cNvCxnSpPr>
          <p:nvPr/>
        </p:nvCxnSpPr>
        <p:spPr>
          <a:xfrm flipV="1">
            <a:off x="7506384" y="1523345"/>
            <a:ext cx="1157035" cy="157053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9EC6474-4E8B-4074-9043-8B456DE43AC5}"/>
              </a:ext>
            </a:extLst>
          </p:cNvPr>
          <p:cNvSpPr txBox="1"/>
          <p:nvPr/>
        </p:nvSpPr>
        <p:spPr>
          <a:xfrm>
            <a:off x="7574064" y="3969818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calls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3CC6DB77-8AFE-4568-96A0-4F1DD4F57789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7506384" y="3093879"/>
            <a:ext cx="1109411" cy="158029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1D54606-D117-4018-9BD6-D871D677ABC3}"/>
              </a:ext>
            </a:extLst>
          </p:cNvPr>
          <p:cNvSpPr txBox="1"/>
          <p:nvPr/>
        </p:nvSpPr>
        <p:spPr>
          <a:xfrm>
            <a:off x="7746641" y="1597508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2386217" y="44748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49C59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teoría</a:t>
            </a:r>
            <a:endParaRPr lang="en-US" sz="3600" dirty="0">
              <a:solidFill>
                <a:srgbClr val="49C59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484863" y="351291"/>
            <a:ext cx="19013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Facade</a:t>
            </a:r>
            <a:endParaRPr lang="es-E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876" y="5491473"/>
            <a:ext cx="865997" cy="98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76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2081418" y="177540"/>
            <a:ext cx="2407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3A2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realidad</a:t>
            </a:r>
            <a:endParaRPr lang="en-US" sz="3600" dirty="0">
              <a:solidFill>
                <a:srgbClr val="53A2D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90950" y="76202"/>
            <a:ext cx="19013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Facade</a:t>
            </a:r>
            <a:endParaRPr lang="es-E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876" y="5491473"/>
            <a:ext cx="865997" cy="98544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99EFDAE-D22D-4459-9085-4FB5A8EFA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0" y="878301"/>
            <a:ext cx="4526672" cy="2392887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4157A4E-8FD1-49D2-81C9-9F8A553BE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268" y="151965"/>
            <a:ext cx="5656662" cy="4837528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C9333C-0068-46E3-8BA2-BA7FB2C89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10" y="3458889"/>
            <a:ext cx="4289490" cy="2372909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89F93A6-566B-411E-BE3D-338C324D6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657" y="5502766"/>
            <a:ext cx="5213146" cy="1115272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60158C5-F1E4-42C9-9C02-09D69708F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5721" y="5651123"/>
            <a:ext cx="4625741" cy="967824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BAD40FD5-C29C-4A2A-99F2-3CF48F024F85}"/>
              </a:ext>
            </a:extLst>
          </p:cNvPr>
          <p:cNvSpPr txBox="1"/>
          <p:nvPr/>
        </p:nvSpPr>
        <p:spPr>
          <a:xfrm>
            <a:off x="5254158" y="1685916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calls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8BC8003-739F-4209-BBA9-2350A015173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732982" y="2074745"/>
            <a:ext cx="1653286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963805A9-4ECB-4870-83FF-0CCC30AEBCC8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flipH="1">
            <a:off x="4495800" y="2570729"/>
            <a:ext cx="1890468" cy="207461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F7283B11-3C98-4A40-8701-8EB548A43BE7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087494" y="2570729"/>
            <a:ext cx="1298774" cy="291474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0B5BBF9C-2FA8-4255-AA84-9C13714D5EC0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976257" y="2570729"/>
            <a:ext cx="410011" cy="308039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3D118A7-254B-418E-8BFF-B99C7BEE5E86}"/>
              </a:ext>
            </a:extLst>
          </p:cNvPr>
          <p:cNvSpPr txBox="1"/>
          <p:nvPr/>
        </p:nvSpPr>
        <p:spPr>
          <a:xfrm>
            <a:off x="4669277" y="3515233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calls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A4049EC3-1725-4D09-BCDE-F56B23B83252}"/>
              </a:ext>
            </a:extLst>
          </p:cNvPr>
          <p:cNvSpPr txBox="1"/>
          <p:nvPr/>
        </p:nvSpPr>
        <p:spPr>
          <a:xfrm>
            <a:off x="4890885" y="4310602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EBB6A68D-4B33-4FBD-84DF-1C8EAE3D7B87}"/>
              </a:ext>
            </a:extLst>
          </p:cNvPr>
          <p:cNvSpPr txBox="1"/>
          <p:nvPr/>
        </p:nvSpPr>
        <p:spPr>
          <a:xfrm>
            <a:off x="5478622" y="4767993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calls</a:t>
            </a:r>
          </a:p>
        </p:txBody>
      </p:sp>
    </p:spTree>
    <p:extLst>
      <p:ext uri="{BB962C8B-B14F-4D97-AF65-F5344CB8AC3E}">
        <p14:creationId xmlns:p14="http://schemas.microsoft.com/office/powerpoint/2010/main" val="1062092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8279B1F2-16FE-496F-83D6-D58985935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819" y="1510603"/>
            <a:ext cx="5056334" cy="3368332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14408AF-29F6-49B7-8987-D380B7523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13" y="2780432"/>
            <a:ext cx="4410075" cy="82867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3B33F79-0635-479F-B1A9-CD9F7970F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225" y="1565125"/>
            <a:ext cx="2914650" cy="72390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A539867-B6CE-43FE-94B2-B21383E97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49" y="4346688"/>
            <a:ext cx="5452844" cy="188672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BC515246-2D70-43C4-9490-C2DB84607B63}"/>
              </a:ext>
            </a:extLst>
          </p:cNvPr>
          <p:cNvSpPr txBox="1"/>
          <p:nvPr/>
        </p:nvSpPr>
        <p:spPr>
          <a:xfrm>
            <a:off x="2595550" y="2352856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implements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4B88947E-6AF8-4F12-A84D-22205FA18A23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H="1" flipV="1">
            <a:off x="2595550" y="2289025"/>
            <a:ext cx="1" cy="4914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B2613B0-1FC0-43F3-A529-95CB9D285597}"/>
              </a:ext>
            </a:extLst>
          </p:cNvPr>
          <p:cNvSpPr txBox="1"/>
          <p:nvPr/>
        </p:nvSpPr>
        <p:spPr>
          <a:xfrm>
            <a:off x="314337" y="3941192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Usage: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69BCF64-BAC8-4FD5-8908-9AD9B1AE6942}"/>
              </a:ext>
            </a:extLst>
          </p:cNvPr>
          <p:cNvSpPr txBox="1"/>
          <p:nvPr/>
        </p:nvSpPr>
        <p:spPr>
          <a:xfrm>
            <a:off x="4852727" y="2819932"/>
            <a:ext cx="192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creates and stores</a:t>
            </a: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B23CEE8A-B932-43D2-8D21-F8D9AA2A80A1}"/>
              </a:ext>
            </a:extLst>
          </p:cNvPr>
          <p:cNvCxnSpPr>
            <a:cxnSpLocks/>
            <a:stCxn id="16" idx="1"/>
            <a:endCxn id="17" idx="3"/>
          </p:cNvCxnSpPr>
          <p:nvPr/>
        </p:nvCxnSpPr>
        <p:spPr>
          <a:xfrm flipH="1">
            <a:off x="4800588" y="3194769"/>
            <a:ext cx="1973231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 23"/>
          <p:cNvSpPr/>
          <p:nvPr/>
        </p:nvSpPr>
        <p:spPr>
          <a:xfrm>
            <a:off x="484863" y="351291"/>
            <a:ext cx="25463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Flyweight</a:t>
            </a:r>
            <a:endParaRPr lang="es-E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3013030" y="460855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49C59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teoría</a:t>
            </a:r>
            <a:endParaRPr lang="en-US" sz="3600" dirty="0">
              <a:solidFill>
                <a:srgbClr val="49C59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876" y="5491473"/>
            <a:ext cx="865997" cy="98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19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adroTexto 18">
            <a:extLst>
              <a:ext uri="{FF2B5EF4-FFF2-40B4-BE49-F238E27FC236}">
                <a16:creationId xmlns:a16="http://schemas.microsoft.com/office/drawing/2014/main" id="{F2F59C7B-06BE-4061-B098-34928D5323C5}"/>
              </a:ext>
            </a:extLst>
          </p:cNvPr>
          <p:cNvSpPr txBox="1"/>
          <p:nvPr/>
        </p:nvSpPr>
        <p:spPr>
          <a:xfrm>
            <a:off x="6903566" y="257793"/>
            <a:ext cx="4806300" cy="3169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01266FB9-5F2E-4B8A-98B8-8D6B6FD17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636" y="426241"/>
            <a:ext cx="3705225" cy="46672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A91569B-D13B-4E53-89DC-FF82D39B7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636" y="1309494"/>
            <a:ext cx="3705225" cy="1528678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7B0250F-F7AD-4C62-BAD2-BCD890E4B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209" y="1513360"/>
            <a:ext cx="4686300" cy="64770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87F4B95-0AE9-4475-BB30-1AF666599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998" y="628098"/>
            <a:ext cx="3705225" cy="46672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1F32FEE-166E-4146-AF36-05BE35CC5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39" y="4018746"/>
            <a:ext cx="6479202" cy="697522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527FA2B-C2B4-4F75-AEAC-77959F97D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152" y="1574879"/>
            <a:ext cx="4147096" cy="1710983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55BC766A-6F5C-4378-A09C-FF4B09751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566" y="4815610"/>
            <a:ext cx="4598682" cy="189729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E335C85-6FFD-4D54-BA3B-11AE318B67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209" y="4846005"/>
            <a:ext cx="5781675" cy="186690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3F8216F6-5FDB-40B2-85FE-240A0C0F80C3}"/>
              </a:ext>
            </a:extLst>
          </p:cNvPr>
          <p:cNvSpPr txBox="1"/>
          <p:nvPr/>
        </p:nvSpPr>
        <p:spPr>
          <a:xfrm>
            <a:off x="5491605" y="1518607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has 1..n</a:t>
            </a: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5C3F7D72-8EA2-4A12-B40C-676D2B35CE1E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>
            <a:off x="5126509" y="1837210"/>
            <a:ext cx="1777057" cy="524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E11BCE7-3243-460D-A514-1B29B7A8EF1B}"/>
              </a:ext>
            </a:extLst>
          </p:cNvPr>
          <p:cNvSpPr txBox="1"/>
          <p:nvPr/>
        </p:nvSpPr>
        <p:spPr>
          <a:xfrm>
            <a:off x="361700" y="3639993"/>
            <a:ext cx="713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Extracting intrinsic (the dialog) and extrinsic (the info text) properties: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E595D3F-45BE-4F3F-A1B6-794DFE6FFC8C}"/>
              </a:ext>
            </a:extLst>
          </p:cNvPr>
          <p:cNvSpPr txBox="1"/>
          <p:nvPr/>
        </p:nvSpPr>
        <p:spPr>
          <a:xfrm>
            <a:off x="6307084" y="5437529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has</a:t>
            </a: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EFA35158-7E59-4997-A1EC-E7B5376960C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6221884" y="5761379"/>
            <a:ext cx="681682" cy="287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2994666" y="450728"/>
            <a:ext cx="2407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3A2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realidad</a:t>
            </a:r>
            <a:endParaRPr lang="en-US" sz="3600" dirty="0">
              <a:solidFill>
                <a:srgbClr val="53A2D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484863" y="351291"/>
            <a:ext cx="25463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Flyweight</a:t>
            </a:r>
            <a:endParaRPr lang="es-E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6" name="Imagen 3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876" y="5491473"/>
            <a:ext cx="865997" cy="98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44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3A3F3E7-77F9-4C2C-B74D-5C03E1CC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707" y="1704605"/>
            <a:ext cx="3781425" cy="342900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226FC3B-E807-4859-AB7D-0829A64B5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625" y="1434395"/>
            <a:ext cx="2819400" cy="76200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030403C-23EF-4D34-B8B2-265C157FE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9325" y="2961220"/>
            <a:ext cx="3216008" cy="915769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F9224CC-F0AA-49F7-BFB1-D2130500C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103" y="2961219"/>
            <a:ext cx="3308585" cy="915769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4BFD28B-3F89-4969-8017-2D353B4E8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255" y="4408155"/>
            <a:ext cx="5695950" cy="212407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C80AB779-E6C3-449A-80EB-6690C83E798F}"/>
              </a:ext>
            </a:extLst>
          </p:cNvPr>
          <p:cNvSpPr txBox="1"/>
          <p:nvPr/>
        </p:nvSpPr>
        <p:spPr>
          <a:xfrm>
            <a:off x="1569255" y="4013199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Usage: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3A1A54ED-7217-460A-A419-52A2A8C6E16D}"/>
              </a:ext>
            </a:extLst>
          </p:cNvPr>
          <p:cNvCxnSpPr>
            <a:cxnSpLocks/>
            <a:stCxn id="16" idx="0"/>
            <a:endCxn id="13" idx="2"/>
          </p:cNvCxnSpPr>
          <p:nvPr/>
        </p:nvCxnSpPr>
        <p:spPr>
          <a:xfrm flipV="1">
            <a:off x="2025396" y="2196395"/>
            <a:ext cx="1813929" cy="76482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C5D61F4-13D6-441D-8985-28E82A07ACD8}"/>
              </a:ext>
            </a:extLst>
          </p:cNvPr>
          <p:cNvSpPr txBox="1"/>
          <p:nvPr/>
        </p:nvSpPr>
        <p:spPr>
          <a:xfrm>
            <a:off x="4875113" y="2350345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implements</a:t>
            </a: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54BAFDE7-80A8-46D7-A8DA-73C79CC1DA06}"/>
              </a:ext>
            </a:extLst>
          </p:cNvPr>
          <p:cNvCxnSpPr>
            <a:cxnSpLocks/>
            <a:stCxn id="15" idx="0"/>
            <a:endCxn id="13" idx="2"/>
          </p:cNvCxnSpPr>
          <p:nvPr/>
        </p:nvCxnSpPr>
        <p:spPr>
          <a:xfrm flipH="1" flipV="1">
            <a:off x="3839325" y="2196395"/>
            <a:ext cx="1608004" cy="7648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584946C-1ABD-49B7-9E74-6778D71B8931}"/>
              </a:ext>
            </a:extLst>
          </p:cNvPr>
          <p:cNvSpPr txBox="1"/>
          <p:nvPr/>
        </p:nvSpPr>
        <p:spPr>
          <a:xfrm>
            <a:off x="1385828" y="2350345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implements</a:t>
            </a:r>
          </a:p>
        </p:txBody>
      </p: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F33C09D8-47E5-497E-A508-0BB69A63CB87}"/>
              </a:ext>
            </a:extLst>
          </p:cNvPr>
          <p:cNvCxnSpPr>
            <a:cxnSpLocks/>
            <a:stCxn id="7" idx="1"/>
            <a:endCxn id="15" idx="3"/>
          </p:cNvCxnSpPr>
          <p:nvPr/>
        </p:nvCxnSpPr>
        <p:spPr>
          <a:xfrm flipH="1">
            <a:off x="7055333" y="3419105"/>
            <a:ext cx="959374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9194DB71-63AB-401A-BE6D-85B024946DBE}"/>
              </a:ext>
            </a:extLst>
          </p:cNvPr>
          <p:cNvSpPr txBox="1"/>
          <p:nvPr/>
        </p:nvSpPr>
        <p:spPr>
          <a:xfrm>
            <a:off x="7055333" y="3005497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executes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484863" y="351291"/>
            <a:ext cx="22250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Strategy</a:t>
            </a:r>
            <a:endParaRPr lang="es-E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2659740" y="445079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49C59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teoría</a:t>
            </a:r>
            <a:endParaRPr lang="en-US" sz="3600" dirty="0">
              <a:solidFill>
                <a:srgbClr val="49C59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785272" y="5452282"/>
            <a:ext cx="872836" cy="114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87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adroTexto 18">
            <a:extLst>
              <a:ext uri="{FF2B5EF4-FFF2-40B4-BE49-F238E27FC236}">
                <a16:creationId xmlns:a16="http://schemas.microsoft.com/office/drawing/2014/main" id="{A96312D1-C027-407A-96BD-2EF07177E281}"/>
              </a:ext>
            </a:extLst>
          </p:cNvPr>
          <p:cNvSpPr txBox="1"/>
          <p:nvPr/>
        </p:nvSpPr>
        <p:spPr>
          <a:xfrm>
            <a:off x="861937" y="3132596"/>
            <a:ext cx="5675684" cy="36092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28F35C-9F8B-4E76-86E9-350415B88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83" y="1378262"/>
            <a:ext cx="4287752" cy="969928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C1B9B4B-60A9-4422-9C3A-3CD098F45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44" y="3255227"/>
            <a:ext cx="5253753" cy="488881"/>
          </a:xfrm>
          <a:prstGeom prst="rect">
            <a:avLst/>
          </a:prstGeom>
          <a:effectLst>
            <a:glow>
              <a:schemeClr val="bg1">
                <a:alpha val="40000"/>
              </a:schemeClr>
            </a:glo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36C44D5-9D26-4140-9030-A25266CFE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827" y="2070060"/>
            <a:ext cx="4516224" cy="971158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9F94EEA-BD17-488E-8959-1BDE76060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370" y="399343"/>
            <a:ext cx="2908000" cy="573633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0E785AA-AFC8-4D14-8DD6-DA69DB1D5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5443" y="3849892"/>
            <a:ext cx="4287753" cy="1843117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2574B5B-77DE-464E-B6B5-321D05E8D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370" y="1121157"/>
            <a:ext cx="5295901" cy="2445957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B0AB996-6C12-4098-B73D-617DC91340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544" y="3783615"/>
            <a:ext cx="5253754" cy="2780996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B6FBF2F1-EAB1-495D-AD6F-27A42C4E8F45}"/>
              </a:ext>
            </a:extLst>
          </p:cNvPr>
          <p:cNvSpPr txBox="1"/>
          <p:nvPr/>
        </p:nvSpPr>
        <p:spPr>
          <a:xfrm rot="20013649">
            <a:off x="5095886" y="670860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implements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88EC44E3-2AD7-4D4C-9534-8FD067DCA22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085635" y="686160"/>
            <a:ext cx="1645735" cy="85282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77211730-336B-4475-92D1-978E8AE483D7}"/>
              </a:ext>
            </a:extLst>
          </p:cNvPr>
          <p:cNvCxnSpPr>
            <a:cxnSpLocks/>
            <a:stCxn id="16" idx="1"/>
            <a:endCxn id="5" idx="3"/>
          </p:cNvCxnSpPr>
          <p:nvPr/>
        </p:nvCxnSpPr>
        <p:spPr>
          <a:xfrm flipH="1" flipV="1">
            <a:off x="5085635" y="1863226"/>
            <a:ext cx="1645735" cy="48091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C400614D-3218-4E37-9650-3A63BC3DE8EB}"/>
              </a:ext>
            </a:extLst>
          </p:cNvPr>
          <p:cNvSpPr txBox="1"/>
          <p:nvPr/>
        </p:nvSpPr>
        <p:spPr>
          <a:xfrm rot="20924205">
            <a:off x="5469464" y="1311880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executes</a:t>
            </a: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074459B3-FE79-42A2-9A9E-C03EC6F7E472}"/>
              </a:ext>
            </a:extLst>
          </p:cNvPr>
          <p:cNvCxnSpPr>
            <a:cxnSpLocks/>
            <a:stCxn id="16" idx="1"/>
            <a:endCxn id="4" idx="3"/>
          </p:cNvCxnSpPr>
          <p:nvPr/>
        </p:nvCxnSpPr>
        <p:spPr>
          <a:xfrm flipH="1">
            <a:off x="5856051" y="2344136"/>
            <a:ext cx="875319" cy="21150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CADF5784-5FC3-40D6-BB19-FC72C0D9D2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16" idx="2"/>
            <a:endCxn id="14" idx="0"/>
          </p:cNvCxnSpPr>
          <p:nvPr/>
        </p:nvCxnSpPr>
        <p:spPr>
          <a:xfrm flipH="1">
            <a:off x="9379320" y="3567114"/>
            <a:ext cx="1" cy="28277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863B58CB-9D32-47A7-AAAD-1480E6429863}"/>
              </a:ext>
            </a:extLst>
          </p:cNvPr>
          <p:cNvSpPr txBox="1"/>
          <p:nvPr/>
        </p:nvSpPr>
        <p:spPr>
          <a:xfrm>
            <a:off x="9393173" y="3521258"/>
            <a:ext cx="1376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gets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8E28305B-4A7C-463A-9539-BFD2B83DD84E}"/>
              </a:ext>
            </a:extLst>
          </p:cNvPr>
          <p:cNvSpPr txBox="1"/>
          <p:nvPr/>
        </p:nvSpPr>
        <p:spPr>
          <a:xfrm>
            <a:off x="3372020" y="6357066"/>
            <a:ext cx="1376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Usage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484863" y="351291"/>
            <a:ext cx="22250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Strategy</a:t>
            </a:r>
            <a:endParaRPr lang="es-E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2678177" y="457651"/>
            <a:ext cx="2407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3A2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realidad</a:t>
            </a:r>
            <a:endParaRPr lang="en-US" sz="3600" dirty="0">
              <a:solidFill>
                <a:srgbClr val="53A2D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785272" y="5452282"/>
            <a:ext cx="872836" cy="114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31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D5594BA5-75F8-45CB-9C25-B87DC4714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69" y="203073"/>
            <a:ext cx="4095750" cy="125730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442DA08-07A8-4592-A067-A54B78B12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690" y="1974407"/>
            <a:ext cx="5435708" cy="3231078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F21517B-AFE6-4534-8D48-19A845A99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490" y="1308149"/>
            <a:ext cx="2133600" cy="66675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8E0B413-700B-43D0-B251-DAC03E8FA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602" y="2486471"/>
            <a:ext cx="4143375" cy="73342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65A2473-D34E-4925-A700-B70C80DB59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906" y="4000500"/>
            <a:ext cx="4384768" cy="2672108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288086D6-AC90-4253-9770-B09D2DF51D7B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V="1">
            <a:off x="2409290" y="1974899"/>
            <a:ext cx="0" cy="51157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DCDBD17B-E640-4BC7-A2C1-1B181AB12B17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V="1">
            <a:off x="9136544" y="1460373"/>
            <a:ext cx="0" cy="51403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03B08572-A362-4A23-ACE4-11F9311FFFFF}"/>
              </a:ext>
            </a:extLst>
          </p:cNvPr>
          <p:cNvSpPr txBox="1"/>
          <p:nvPr/>
        </p:nvSpPr>
        <p:spPr>
          <a:xfrm>
            <a:off x="2409289" y="2039177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implements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0E583B83-0817-44C5-8EEC-76AB33E83EC7}"/>
              </a:ext>
            </a:extLst>
          </p:cNvPr>
          <p:cNvSpPr txBox="1"/>
          <p:nvPr/>
        </p:nvSpPr>
        <p:spPr>
          <a:xfrm>
            <a:off x="9136544" y="1532724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implements</a:t>
            </a: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634564FE-B809-4BE0-9962-E12A1E1C3AD7}"/>
              </a:ext>
            </a:extLst>
          </p:cNvPr>
          <p:cNvCxnSpPr>
            <a:cxnSpLocks/>
            <a:stCxn id="19" idx="1"/>
            <a:endCxn id="21" idx="3"/>
          </p:cNvCxnSpPr>
          <p:nvPr/>
        </p:nvCxnSpPr>
        <p:spPr>
          <a:xfrm flipH="1" flipV="1">
            <a:off x="4480977" y="2853184"/>
            <a:ext cx="1937713" cy="73676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490A1768-8CAE-4B4D-B7E6-7F5B4660D0B3}"/>
              </a:ext>
            </a:extLst>
          </p:cNvPr>
          <p:cNvSpPr txBox="1"/>
          <p:nvPr/>
        </p:nvSpPr>
        <p:spPr>
          <a:xfrm>
            <a:off x="5250025" y="2785109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notifies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65742C75-7357-47DB-8042-C59E3670D417}"/>
              </a:ext>
            </a:extLst>
          </p:cNvPr>
          <p:cNvSpPr txBox="1"/>
          <p:nvPr/>
        </p:nvSpPr>
        <p:spPr>
          <a:xfrm>
            <a:off x="216508" y="3585703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Usage: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B66D64CE-EE35-4FEE-95BD-469E2FB1A632}"/>
              </a:ext>
            </a:extLst>
          </p:cNvPr>
          <p:cNvCxnSpPr>
            <a:cxnSpLocks/>
          </p:cNvCxnSpPr>
          <p:nvPr/>
        </p:nvCxnSpPr>
        <p:spPr>
          <a:xfrm flipV="1">
            <a:off x="4601674" y="4198324"/>
            <a:ext cx="1769501" cy="68439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B6FEB93-DD09-40EE-94E5-76358D20216A}"/>
              </a:ext>
            </a:extLst>
          </p:cNvPr>
          <p:cNvSpPr txBox="1"/>
          <p:nvPr/>
        </p:nvSpPr>
        <p:spPr>
          <a:xfrm>
            <a:off x="4798315" y="4115559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registers</a:t>
            </a:r>
          </a:p>
        </p:txBody>
      </p:sp>
      <p:sp>
        <p:nvSpPr>
          <p:cNvPr id="28" name="Rectángulo 27"/>
          <p:cNvSpPr/>
          <p:nvPr/>
        </p:nvSpPr>
        <p:spPr>
          <a:xfrm>
            <a:off x="484863" y="351291"/>
            <a:ext cx="24513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Observer</a:t>
            </a:r>
            <a:endParaRPr lang="es-E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2936175" y="42786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49C59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teoría</a:t>
            </a:r>
            <a:endParaRPr lang="en-US" sz="3600" dirty="0">
              <a:solidFill>
                <a:srgbClr val="49C59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785272" y="5452282"/>
            <a:ext cx="872836" cy="114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6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texto 23">
            <a:extLst>
              <a:ext uri="{FF2B5EF4-FFF2-40B4-BE49-F238E27FC236}">
                <a16:creationId xmlns:a16="http://schemas.microsoft.com/office/drawing/2014/main" id="{37B46670-5E24-0941-AD91-1F2F74E23356}"/>
              </a:ext>
            </a:extLst>
          </p:cNvPr>
          <p:cNvSpPr>
            <a:spLocks noGrp="1"/>
          </p:cNvSpPr>
          <p:nvPr/>
        </p:nvSpPr>
        <p:spPr>
          <a:xfrm>
            <a:off x="1694831" y="4879132"/>
            <a:ext cx="2206206" cy="482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solidFill>
                  <a:schemeClr val="tx1"/>
                </a:solidFill>
              </a:rPr>
              <a:t>@</a:t>
            </a:r>
            <a:r>
              <a:rPr lang="es-ES" sz="2400" dirty="0" err="1">
                <a:solidFill>
                  <a:schemeClr val="tx1"/>
                </a:solidFill>
              </a:rPr>
              <a:t>ivanirega</a:t>
            </a:r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12" name="Picture 4" descr="Imagen relacionada">
            <a:extLst>
              <a:ext uri="{FF2B5EF4-FFF2-40B4-BE49-F238E27FC236}">
                <a16:creationId xmlns:a16="http://schemas.microsoft.com/office/drawing/2014/main" id="{26726662-2271-480D-B14E-6A87B98FF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141" y="4889072"/>
            <a:ext cx="409380" cy="40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14">
            <a:extLst>
              <a:ext uri="{FF2B5EF4-FFF2-40B4-BE49-F238E27FC236}">
                <a16:creationId xmlns:a16="http://schemas.microsoft.com/office/drawing/2014/main" id="{354915FC-95FE-4F7C-8B34-5FEE99850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" b="27"/>
          <a:stretch/>
        </p:blipFill>
        <p:spPr>
          <a:xfrm>
            <a:off x="1086386" y="1158650"/>
            <a:ext cx="3165574" cy="3163867"/>
          </a:xfrm>
          <a:prstGeom prst="ellipse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90E7F56-692F-4B62-887B-A3FDF325742C}"/>
              </a:ext>
            </a:extLst>
          </p:cNvPr>
          <p:cNvSpPr txBox="1">
            <a:spLocks/>
          </p:cNvSpPr>
          <p:nvPr/>
        </p:nvSpPr>
        <p:spPr>
          <a:xfrm>
            <a:off x="4923564" y="1198673"/>
            <a:ext cx="5792686" cy="590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4000" dirty="0"/>
              <a:t>Iván Reinoso García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DCECF57-F8A5-4F70-A4D6-711299756115}"/>
              </a:ext>
            </a:extLst>
          </p:cNvPr>
          <p:cNvSpPr txBox="1">
            <a:spLocks/>
          </p:cNvSpPr>
          <p:nvPr/>
        </p:nvSpPr>
        <p:spPr>
          <a:xfrm>
            <a:off x="4923564" y="1930795"/>
            <a:ext cx="7003421" cy="590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 err="1"/>
              <a:t>Frontend</a:t>
            </a:r>
            <a:r>
              <a:rPr lang="es-ES" sz="2400" dirty="0"/>
              <a:t> </a:t>
            </a:r>
            <a:r>
              <a:rPr lang="es-ES" sz="2400" dirty="0" err="1"/>
              <a:t>Technical</a:t>
            </a:r>
            <a:r>
              <a:rPr lang="es-ES" sz="2400" dirty="0"/>
              <a:t> Lead en Plain Concepts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A60C2DB-0EFF-4B82-A75A-ACA1054F04DE}"/>
              </a:ext>
            </a:extLst>
          </p:cNvPr>
          <p:cNvSpPr txBox="1">
            <a:spLocks/>
          </p:cNvSpPr>
          <p:nvPr/>
        </p:nvSpPr>
        <p:spPr>
          <a:xfrm>
            <a:off x="4923564" y="2740584"/>
            <a:ext cx="6405852" cy="351516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1800" dirty="0"/>
              <a:t>Apasionado de la informática y la tecnología desde pequeño, ha tenido la suerte de poder dedicarse profesionalmente a ello desde hace 11 años. Tras trabajar con diversos lenguajes y tecnologías dentro del ecosistema Microsoft, en los últimos años se ha especializado en tecnologías </a:t>
            </a:r>
            <a:r>
              <a:rPr lang="es-ES" sz="1800" dirty="0" err="1"/>
              <a:t>Frontend</a:t>
            </a:r>
            <a:r>
              <a:rPr lang="es-ES" sz="1800" dirty="0"/>
              <a:t>, consiguiendo ser un referente en los últimos proyectos en los que ha colaborado.</a:t>
            </a:r>
          </a:p>
          <a:p>
            <a:pPr marL="0" indent="0" algn="just">
              <a:buNone/>
            </a:pPr>
            <a:r>
              <a:rPr lang="es-ES" sz="1800" dirty="0"/>
              <a:t>Actualmente es </a:t>
            </a:r>
            <a:r>
              <a:rPr lang="es-ES" sz="1800" dirty="0" err="1"/>
              <a:t>Frontend</a:t>
            </a:r>
            <a:r>
              <a:rPr lang="es-ES" sz="1800" dirty="0"/>
              <a:t> </a:t>
            </a:r>
            <a:r>
              <a:rPr lang="es-ES" sz="1800" dirty="0" err="1"/>
              <a:t>Technical</a:t>
            </a:r>
            <a:r>
              <a:rPr lang="es-ES" sz="1800" dirty="0"/>
              <a:t> Lead en Plain Concepts Madrid, intentando siempre aprender y mejorar junto a sus compañeros, aplicando buenas prácticas, desarrollando código limpio y apoyándose en las últimas tecnologías.</a:t>
            </a:r>
          </a:p>
          <a:p>
            <a:pPr marL="0" indent="0" algn="just">
              <a:buNone/>
            </a:pPr>
            <a:r>
              <a:rPr lang="es-ES" sz="1800" dirty="0"/>
              <a:t>Si no encontráis ningún </a:t>
            </a:r>
            <a:r>
              <a:rPr lang="es-ES" sz="1800" dirty="0" err="1"/>
              <a:t>commit</a:t>
            </a:r>
            <a:r>
              <a:rPr lang="es-ES" sz="1800" dirty="0"/>
              <a:t> suyo en GitHub seguramente esté viajando, jugando al Super Mario, escuchando algún </a:t>
            </a:r>
            <a:r>
              <a:rPr lang="es-ES" sz="1800" dirty="0" err="1"/>
              <a:t>temazo</a:t>
            </a:r>
            <a:r>
              <a:rPr lang="es-ES" sz="1800" dirty="0"/>
              <a:t> de música electrónica,  leyendo algún comic de Batman o automatizando su casa con el último juguete domótico de Xiaomi.</a:t>
            </a:r>
          </a:p>
        </p:txBody>
      </p:sp>
      <p:pic>
        <p:nvPicPr>
          <p:cNvPr id="18" name="Imagen 17" descr="Logotipo&#10;&#10;Descripción generada automáticamente">
            <a:extLst>
              <a:ext uri="{FF2B5EF4-FFF2-40B4-BE49-F238E27FC236}">
                <a16:creationId xmlns:a16="http://schemas.microsoft.com/office/drawing/2014/main" id="{4120E841-1390-43B5-93F6-543592D34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234" y="-25167"/>
            <a:ext cx="2586766" cy="922789"/>
          </a:xfrm>
          <a:prstGeom prst="rect">
            <a:avLst/>
          </a:prstGeom>
        </p:spPr>
      </p:pic>
      <p:sp>
        <p:nvSpPr>
          <p:cNvPr id="24" name="Marcador de posición de texto 23">
            <a:extLst>
              <a:ext uri="{FF2B5EF4-FFF2-40B4-BE49-F238E27FC236}">
                <a16:creationId xmlns:a16="http://schemas.microsoft.com/office/drawing/2014/main" id="{EE303486-6165-42E0-9A35-3D2FDFCA8A45}"/>
              </a:ext>
            </a:extLst>
          </p:cNvPr>
          <p:cNvSpPr>
            <a:spLocks noGrp="1"/>
          </p:cNvSpPr>
          <p:nvPr/>
        </p:nvSpPr>
        <p:spPr>
          <a:xfrm>
            <a:off x="1336615" y="5527294"/>
            <a:ext cx="2206206" cy="482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err="1">
                <a:solidFill>
                  <a:schemeClr val="tx1"/>
                </a:solidFill>
              </a:rPr>
              <a:t>irega</a:t>
            </a:r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31" name="Imagen 30" descr="Imagen que contiene Forma&#10;&#10;Descripción generada automáticamente">
            <a:extLst>
              <a:ext uri="{FF2B5EF4-FFF2-40B4-BE49-F238E27FC236}">
                <a16:creationId xmlns:a16="http://schemas.microsoft.com/office/drawing/2014/main" id="{AD111F3E-33DC-4115-B26C-1D2E6D396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750" y="5414444"/>
            <a:ext cx="648162" cy="64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61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52B36514-C5CC-4C7E-9A8C-1C49F3343E56}"/>
              </a:ext>
            </a:extLst>
          </p:cNvPr>
          <p:cNvSpPr txBox="1"/>
          <p:nvPr/>
        </p:nvSpPr>
        <p:spPr>
          <a:xfrm>
            <a:off x="1375183" y="1218554"/>
            <a:ext cx="3554644" cy="15523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7A5C97-7C2A-4E60-9BEC-0EFA80EA9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250" y="325565"/>
            <a:ext cx="5133975" cy="71437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5DA9C15-C4AC-4654-BF88-17897BA42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147" y="511303"/>
            <a:ext cx="5133975" cy="71437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9DD123F-C19E-44D9-B022-9089568B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17" y="1411416"/>
            <a:ext cx="5067300" cy="505777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B744E82-D948-4875-A246-F878A7B79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993" y="1607604"/>
            <a:ext cx="5048250" cy="506730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E479CFC-C4B1-4F55-9A94-97D904358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768" y="1292331"/>
            <a:ext cx="1752600" cy="3714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BF4310A-D170-47FD-BF61-98E8F6CCA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2768" y="1793171"/>
            <a:ext cx="3419475" cy="9144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C1444D3-B1A0-4A69-AE04-013DA1DE2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355" y="2887271"/>
            <a:ext cx="3698722" cy="358192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C4685C5D-5D71-4493-99E0-63C9E4756DFB}"/>
              </a:ext>
            </a:extLst>
          </p:cNvPr>
          <p:cNvSpPr txBox="1"/>
          <p:nvPr/>
        </p:nvSpPr>
        <p:spPr>
          <a:xfrm>
            <a:off x="4451799" y="3570971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notifies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1CFD9F69-C9C2-4D7E-A0C0-9C4C47186F47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098077" y="3231472"/>
            <a:ext cx="2189533" cy="144675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ABFD652-925C-499C-9079-BBF36DCD54D4}"/>
              </a:ext>
            </a:extLst>
          </p:cNvPr>
          <p:cNvSpPr txBox="1"/>
          <p:nvPr/>
        </p:nvSpPr>
        <p:spPr>
          <a:xfrm>
            <a:off x="4949599" y="4437005"/>
            <a:ext cx="1376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registers and updates</a:t>
            </a: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543F38BD-9C86-4711-AF7C-609B4CDB309A}"/>
              </a:ext>
            </a:extLst>
          </p:cNvPr>
          <p:cNvCxnSpPr>
            <a:cxnSpLocks/>
          </p:cNvCxnSpPr>
          <p:nvPr/>
        </p:nvCxnSpPr>
        <p:spPr>
          <a:xfrm flipH="1">
            <a:off x="4098077" y="3526910"/>
            <a:ext cx="2227740" cy="149552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484863" y="351291"/>
            <a:ext cx="24513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Observer</a:t>
            </a:r>
            <a:endParaRPr lang="es-E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2964552" y="455864"/>
            <a:ext cx="2407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3A2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realidad</a:t>
            </a:r>
            <a:endParaRPr lang="en-US" sz="3600" dirty="0">
              <a:solidFill>
                <a:srgbClr val="53A2D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785272" y="5452282"/>
            <a:ext cx="872836" cy="114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26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>
            <a:extLst>
              <a:ext uri="{FF2B5EF4-FFF2-40B4-BE49-F238E27FC236}">
                <a16:creationId xmlns:a16="http://schemas.microsoft.com/office/drawing/2014/main" id="{11AA3BEE-0DB9-4E5E-97F9-46B38CC0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18" y="3480020"/>
            <a:ext cx="4172451" cy="2607782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27AF6DC8-BCC6-43A0-ACB8-8E24581FF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469" y="467970"/>
            <a:ext cx="5485989" cy="2262533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D177CD9-B958-4BF5-9974-F66D391F7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469" y="3104678"/>
            <a:ext cx="5491163" cy="3358466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FE5B11F8-9635-41F2-BA0B-CF1CE47617E6}"/>
              </a:ext>
            </a:extLst>
          </p:cNvPr>
          <p:cNvCxnSpPr>
            <a:cxnSpLocks/>
            <a:stCxn id="2" idx="0"/>
            <a:endCxn id="33" idx="2"/>
          </p:cNvCxnSpPr>
          <p:nvPr/>
        </p:nvCxnSpPr>
        <p:spPr>
          <a:xfrm flipH="1" flipV="1">
            <a:off x="8077464" y="2730503"/>
            <a:ext cx="2587" cy="374175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593275B-18D5-4ED5-B785-2CD80B46AC8E}"/>
              </a:ext>
            </a:extLst>
          </p:cNvPr>
          <p:cNvSpPr txBox="1"/>
          <p:nvPr/>
        </p:nvSpPr>
        <p:spPr>
          <a:xfrm>
            <a:off x="8077462" y="2713674"/>
            <a:ext cx="1758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reads and interacts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933C427-2012-4298-BAC7-CF5FE7311DE1}"/>
              </a:ext>
            </a:extLst>
          </p:cNvPr>
          <p:cNvSpPr txBox="1"/>
          <p:nvPr/>
        </p:nvSpPr>
        <p:spPr>
          <a:xfrm>
            <a:off x="4700849" y="4378970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calls</a:t>
            </a: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65ADA00B-B061-4BC6-8BEA-533E11C25C79}"/>
              </a:ext>
            </a:extLst>
          </p:cNvPr>
          <p:cNvCxnSpPr>
            <a:cxnSpLocks/>
            <a:stCxn id="30" idx="3"/>
            <a:endCxn id="2" idx="1"/>
          </p:cNvCxnSpPr>
          <p:nvPr/>
        </p:nvCxnSpPr>
        <p:spPr>
          <a:xfrm>
            <a:off x="4680069" y="4783911"/>
            <a:ext cx="654400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484863" y="351291"/>
            <a:ext cx="32618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Page-</a:t>
            </a:r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endParaRPr lang="es-E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3791774" y="478351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49C59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teoría</a:t>
            </a:r>
            <a:endParaRPr lang="en-US" sz="3600" dirty="0">
              <a:solidFill>
                <a:srgbClr val="49C59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501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CFE6195-EA83-4C47-A03F-329D229C5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15" y="2329729"/>
            <a:ext cx="4615249" cy="3862936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ACE3969-615E-4C45-B56D-19518D2A9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652" y="1849550"/>
            <a:ext cx="5830965" cy="482329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B69B325-2AFF-4143-A6CE-6A622ECFD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641" y="433524"/>
            <a:ext cx="5598986" cy="664286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19C6170D-CFD8-49E4-816C-97EDFBA2B700}"/>
              </a:ext>
            </a:extLst>
          </p:cNvPr>
          <p:cNvSpPr txBox="1"/>
          <p:nvPr/>
        </p:nvSpPr>
        <p:spPr>
          <a:xfrm>
            <a:off x="5103102" y="3891865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calls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76AE51E0-8D6F-4932-8634-0B5B6F4E744C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52264" y="4261197"/>
            <a:ext cx="521388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03CB87ED-D98B-4404-8865-52F51E0F0D1A}"/>
              </a:ext>
            </a:extLst>
          </p:cNvPr>
          <p:cNvCxnSpPr>
            <a:cxnSpLocks/>
            <a:stCxn id="11" idx="0"/>
            <a:endCxn id="13" idx="2"/>
          </p:cNvCxnSpPr>
          <p:nvPr/>
        </p:nvCxnSpPr>
        <p:spPr>
          <a:xfrm flipH="1" flipV="1">
            <a:off x="8589134" y="1097810"/>
            <a:ext cx="1" cy="751740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7B5AC85-396E-4BE9-9E35-EC6CFF814F96}"/>
              </a:ext>
            </a:extLst>
          </p:cNvPr>
          <p:cNvSpPr txBox="1"/>
          <p:nvPr/>
        </p:nvSpPr>
        <p:spPr>
          <a:xfrm>
            <a:off x="8589134" y="1304403"/>
            <a:ext cx="1758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reads and interacts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484863" y="351291"/>
            <a:ext cx="32618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Page-</a:t>
            </a:r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endParaRPr lang="es-E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3667959" y="474401"/>
            <a:ext cx="2407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3A2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realidad</a:t>
            </a:r>
            <a:endParaRPr lang="en-US" sz="3600" dirty="0">
              <a:solidFill>
                <a:srgbClr val="53A2D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09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texto 26">
            <a:extLst>
              <a:ext uri="{FF2B5EF4-FFF2-40B4-BE49-F238E27FC236}">
                <a16:creationId xmlns:a16="http://schemas.microsoft.com/office/drawing/2014/main" id="{BD58E9A8-FA16-46EE-8A32-F197F2C2D98B}"/>
              </a:ext>
            </a:extLst>
          </p:cNvPr>
          <p:cNvSpPr>
            <a:spLocks noGrp="1"/>
          </p:cNvSpPr>
          <p:nvPr/>
        </p:nvSpPr>
        <p:spPr>
          <a:xfrm>
            <a:off x="2389787" y="2804319"/>
            <a:ext cx="7412426" cy="624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80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914354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828709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2743063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3657417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/>
              <a:t>Y aún hay más…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4B8F21CD-06C1-4FE6-A35B-6AABE9B98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234" y="-25167"/>
            <a:ext cx="2586766" cy="92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31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">
            <a:extLst>
              <a:ext uri="{FF2B5EF4-FFF2-40B4-BE49-F238E27FC236}">
                <a16:creationId xmlns:a16="http://schemas.microsoft.com/office/drawing/2014/main" id="{21C31B19-DF57-47E9-B406-10EE64C30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870" y="4316209"/>
            <a:ext cx="2076450" cy="95250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C37A88D5-1F0D-4B15-838A-366A421E4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870" y="1330861"/>
            <a:ext cx="4229100" cy="202882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FBE4BB2D-7556-44BB-B948-E32900459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63" y="1330861"/>
            <a:ext cx="5172075" cy="457200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2626C732-DAD1-471D-A6EA-9618A7C15298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5656938" y="2345273"/>
            <a:ext cx="1668932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2EF3058-36A7-476C-AD00-1173F8635F6C}"/>
              </a:ext>
            </a:extLst>
          </p:cNvPr>
          <p:cNvSpPr txBox="1"/>
          <p:nvPr/>
        </p:nvSpPr>
        <p:spPr>
          <a:xfrm>
            <a:off x="6002310" y="1975941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creates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C79F1991-9441-4ED0-8807-803B127A617B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656938" y="4792459"/>
            <a:ext cx="1668932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A92FB26-6235-4D88-8F20-EE99AAB9B3AA}"/>
              </a:ext>
            </a:extLst>
          </p:cNvPr>
          <p:cNvSpPr txBox="1"/>
          <p:nvPr/>
        </p:nvSpPr>
        <p:spPr>
          <a:xfrm>
            <a:off x="6002310" y="4446608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returns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2347000" y="474401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49C59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teoría</a:t>
            </a:r>
            <a:endParaRPr lang="en-US" sz="3600" dirty="0">
              <a:solidFill>
                <a:srgbClr val="49C59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84863" y="351291"/>
            <a:ext cx="19223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Builder</a:t>
            </a:r>
            <a:endParaRPr lang="es-E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614" y="5268709"/>
            <a:ext cx="1078969" cy="10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42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>
            <a:extLst>
              <a:ext uri="{FF2B5EF4-FFF2-40B4-BE49-F238E27FC236}">
                <a16:creationId xmlns:a16="http://schemas.microsoft.com/office/drawing/2014/main" id="{7E816B38-4865-4B86-A84B-54838FA5E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656" y="1387734"/>
            <a:ext cx="2784000" cy="125860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9" name="Picture 7">
            <a:extLst>
              <a:ext uri="{FF2B5EF4-FFF2-40B4-BE49-F238E27FC236}">
                <a16:creationId xmlns:a16="http://schemas.microsoft.com/office/drawing/2014/main" id="{A8E7E7BA-44A2-47A3-998F-6292EF064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817" y="2823638"/>
            <a:ext cx="4916769" cy="2779258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0AB08EB7-1698-4787-B163-79AC1FB33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24" y="1387734"/>
            <a:ext cx="5241088" cy="4082532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7E7EEA6A-D2CE-4B10-9A82-B648226F0F6E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714612" y="2017034"/>
            <a:ext cx="2273044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D91A72F-443C-40A4-8D7A-1D59FB30C006}"/>
              </a:ext>
            </a:extLst>
          </p:cNvPr>
          <p:cNvSpPr txBox="1"/>
          <p:nvPr/>
        </p:nvSpPr>
        <p:spPr>
          <a:xfrm>
            <a:off x="6361926" y="1647702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creates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EBC8A51A-87AD-44B5-ACEB-DAD460CAE27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763491" y="4213267"/>
            <a:ext cx="915326" cy="544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091A3F0-2F6A-4C2E-8E53-EA7B331E99A5}"/>
              </a:ext>
            </a:extLst>
          </p:cNvPr>
          <p:cNvSpPr txBox="1"/>
          <p:nvPr/>
        </p:nvSpPr>
        <p:spPr>
          <a:xfrm>
            <a:off x="5763491" y="4235533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returns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2365497" y="442977"/>
            <a:ext cx="3397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3A2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realidad</a:t>
            </a:r>
            <a:endParaRPr lang="en-US" sz="3600" dirty="0">
              <a:solidFill>
                <a:srgbClr val="53A2D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484863" y="351291"/>
            <a:ext cx="19223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Builder</a:t>
            </a:r>
            <a:endParaRPr lang="es-E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614" y="5268709"/>
            <a:ext cx="1078969" cy="10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31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997FF03-78E2-475B-B07A-87C1CDBA1577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7503880" y="2868377"/>
            <a:ext cx="1315285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81C347E-67B0-4105-8C3A-4C6F49E9A6A6}"/>
              </a:ext>
            </a:extLst>
          </p:cNvPr>
          <p:cNvSpPr txBox="1"/>
          <p:nvPr/>
        </p:nvSpPr>
        <p:spPr>
          <a:xfrm>
            <a:off x="7595346" y="2529823"/>
            <a:ext cx="1376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implements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C6231FFC-22DB-4180-9C05-2486AFEDA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165" y="2411177"/>
            <a:ext cx="2771775" cy="91440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23" name="Picture 5">
            <a:extLst>
              <a:ext uri="{FF2B5EF4-FFF2-40B4-BE49-F238E27FC236}">
                <a16:creationId xmlns:a16="http://schemas.microsoft.com/office/drawing/2014/main" id="{EEF58FB7-9836-43FC-A588-DC026507F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955" y="1758714"/>
            <a:ext cx="6257925" cy="221932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D811E764-2C84-448B-9C88-5FE7690C0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564" y="4147789"/>
            <a:ext cx="4953000" cy="204787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FB7F2B11-9F05-44E6-AB4C-03D6D2FB1DC1}"/>
              </a:ext>
            </a:extLst>
          </p:cNvPr>
          <p:cNvSpPr txBox="1"/>
          <p:nvPr/>
        </p:nvSpPr>
        <p:spPr>
          <a:xfrm>
            <a:off x="3091219" y="4833172"/>
            <a:ext cx="1376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Usage: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3110262" y="446708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49C59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teoría</a:t>
            </a:r>
            <a:endParaRPr lang="en-US" sz="3600" dirty="0">
              <a:solidFill>
                <a:srgbClr val="49C59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484863" y="351291"/>
            <a:ext cx="26253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  <a:endParaRPr lang="es-E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614" y="5268709"/>
            <a:ext cx="1078969" cy="10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68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">
            <a:extLst>
              <a:ext uri="{FF2B5EF4-FFF2-40B4-BE49-F238E27FC236}">
                <a16:creationId xmlns:a16="http://schemas.microsoft.com/office/drawing/2014/main" id="{EC5E936D-10EC-41BD-A638-95D3D53D7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44" y="2229489"/>
            <a:ext cx="6138711" cy="2236584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5F3BB7F9-F8D8-434A-A8B9-CFD747025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472" y="315471"/>
            <a:ext cx="4078828" cy="6227058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AE494DAB-36B0-4D77-B105-F28157E2B4B8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6440055" y="2313489"/>
            <a:ext cx="1361799" cy="10342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818C9D90-1778-48DF-AFC8-AAE581F4C216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6440055" y="999241"/>
            <a:ext cx="1301443" cy="234854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4D58AB27-750B-4CB4-AC25-20AD17133B97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440055" y="3347781"/>
            <a:ext cx="1301443" cy="50187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485389C5-885E-48FC-A7B8-DDADBD6761BA}"/>
              </a:ext>
            </a:extLst>
          </p:cNvPr>
          <p:cNvSpPr txBox="1"/>
          <p:nvPr/>
        </p:nvSpPr>
        <p:spPr>
          <a:xfrm>
            <a:off x="6940311" y="3187819"/>
            <a:ext cx="1376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calls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E1DE1DA-6F6D-46DA-BE04-E93EE6C57D99}"/>
              </a:ext>
            </a:extLst>
          </p:cNvPr>
          <p:cNvSpPr txBox="1"/>
          <p:nvPr/>
        </p:nvSpPr>
        <p:spPr>
          <a:xfrm>
            <a:off x="6940311" y="1167631"/>
            <a:ext cx="1376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calls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B847E517-99DC-48B5-9582-2F6DD0A5D356}"/>
              </a:ext>
            </a:extLst>
          </p:cNvPr>
          <p:cNvSpPr txBox="1"/>
          <p:nvPr/>
        </p:nvSpPr>
        <p:spPr>
          <a:xfrm>
            <a:off x="6940311" y="2313489"/>
            <a:ext cx="1376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calls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3042061" y="459446"/>
            <a:ext cx="1841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3A2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realidad</a:t>
            </a:r>
            <a:endParaRPr lang="en-US" sz="3600" dirty="0">
              <a:solidFill>
                <a:srgbClr val="53A2D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484863" y="351291"/>
            <a:ext cx="26253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  <a:endParaRPr lang="es-E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614" y="5268709"/>
            <a:ext cx="1078969" cy="10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56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5ABA2C36-5721-476F-84D6-8ECC242B1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494" y="1799401"/>
            <a:ext cx="2628900" cy="78105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F733C75-FAFA-42B9-A265-98E98EC43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36" y="3646991"/>
            <a:ext cx="2933700" cy="78105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A970F6D-AF24-49E7-B1E0-0ADE827A5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042" y="3646991"/>
            <a:ext cx="3886200" cy="178117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2E41F47-CF74-4A19-B3A1-84DB47D10F56}"/>
              </a:ext>
            </a:extLst>
          </p:cNvPr>
          <p:cNvSpPr txBox="1"/>
          <p:nvPr/>
        </p:nvSpPr>
        <p:spPr>
          <a:xfrm>
            <a:off x="2824413" y="2887134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extends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087DE56A-FC5C-4BAB-8DEC-03B5DD06952E}"/>
              </a:ext>
            </a:extLst>
          </p:cNvPr>
          <p:cNvCxnSpPr>
            <a:cxnSpLocks/>
            <a:stCxn id="13" idx="0"/>
            <a:endCxn id="12" idx="2"/>
          </p:cNvCxnSpPr>
          <p:nvPr/>
        </p:nvCxnSpPr>
        <p:spPr>
          <a:xfrm flipV="1">
            <a:off x="2513686" y="2580451"/>
            <a:ext cx="3283258" cy="106654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CA1AE1B5-94BE-480E-A6B5-65FB0F23AE48}"/>
              </a:ext>
            </a:extLst>
          </p:cNvPr>
          <p:cNvCxnSpPr>
            <a:cxnSpLocks/>
            <a:stCxn id="14" idx="0"/>
            <a:endCxn id="12" idx="2"/>
          </p:cNvCxnSpPr>
          <p:nvPr/>
        </p:nvCxnSpPr>
        <p:spPr>
          <a:xfrm flipH="1" flipV="1">
            <a:off x="5796944" y="2580451"/>
            <a:ext cx="2335198" cy="106654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CDD2803-166E-4689-A86A-FD15DB27CDDC}"/>
              </a:ext>
            </a:extLst>
          </p:cNvPr>
          <p:cNvSpPr txBox="1"/>
          <p:nvPr/>
        </p:nvSpPr>
        <p:spPr>
          <a:xfrm>
            <a:off x="7263794" y="2887134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extends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484863" y="351291"/>
            <a:ext cx="28684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Composite</a:t>
            </a:r>
            <a:endParaRPr lang="es-E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3290121" y="452133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49C59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teoría</a:t>
            </a:r>
            <a:endParaRPr lang="en-US" sz="3600" dirty="0">
              <a:solidFill>
                <a:srgbClr val="49C59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876" y="5491473"/>
            <a:ext cx="865997" cy="98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79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CB27E34-779D-4015-B2C8-263D8DB8A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900" y="5227184"/>
            <a:ext cx="5912771" cy="1298759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655360E-A676-4BC9-B729-0F4B5877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562" y="3417103"/>
            <a:ext cx="5382514" cy="1589357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58102FB-F597-4F52-81A8-5181DB645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1046" y="1501185"/>
            <a:ext cx="3109405" cy="1820352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522A48C-7E51-4643-B031-849B4C7C9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50" y="1485013"/>
            <a:ext cx="2988052" cy="1694836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A890044-F7A3-4770-A4B7-B629E5CE0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3294" y="1481747"/>
            <a:ext cx="2305050" cy="55245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10243A7-BB87-4FD4-9D48-158670E0A366}"/>
              </a:ext>
            </a:extLst>
          </p:cNvPr>
          <p:cNvSpPr txBox="1"/>
          <p:nvPr/>
        </p:nvSpPr>
        <p:spPr>
          <a:xfrm>
            <a:off x="1789501" y="5604164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Usage: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7330E2A1-158E-4DE8-BD6F-A51085099425}"/>
              </a:ext>
            </a:extLst>
          </p:cNvPr>
          <p:cNvCxnSpPr>
            <a:cxnSpLocks/>
            <a:stCxn id="3" idx="0"/>
            <a:endCxn id="8" idx="2"/>
          </p:cNvCxnSpPr>
          <p:nvPr/>
        </p:nvCxnSpPr>
        <p:spPr>
          <a:xfrm flipV="1">
            <a:off x="5725819" y="2034197"/>
            <a:ext cx="0" cy="138290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07FEB980-C523-4748-A62D-C1B7A082AA45}"/>
              </a:ext>
            </a:extLst>
          </p:cNvPr>
          <p:cNvCxnSpPr>
            <a:cxnSpLocks/>
            <a:stCxn id="5" idx="1"/>
            <a:endCxn id="8" idx="3"/>
          </p:cNvCxnSpPr>
          <p:nvPr/>
        </p:nvCxnSpPr>
        <p:spPr>
          <a:xfrm flipH="1" flipV="1">
            <a:off x="6878344" y="1757972"/>
            <a:ext cx="1892702" cy="65338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recto de flecha 161">
            <a:extLst>
              <a:ext uri="{FF2B5EF4-FFF2-40B4-BE49-F238E27FC236}">
                <a16:creationId xmlns:a16="http://schemas.microsoft.com/office/drawing/2014/main" id="{B95F6977-1907-4E6A-8176-F69AF4D53E5F}"/>
              </a:ext>
            </a:extLst>
          </p:cNvPr>
          <p:cNvCxnSpPr>
            <a:cxnSpLocks/>
            <a:stCxn id="3" idx="3"/>
            <a:endCxn id="5" idx="2"/>
          </p:cNvCxnSpPr>
          <p:nvPr/>
        </p:nvCxnSpPr>
        <p:spPr>
          <a:xfrm flipV="1">
            <a:off x="8417076" y="3321537"/>
            <a:ext cx="1908673" cy="89024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cto de flecha 175">
            <a:extLst>
              <a:ext uri="{FF2B5EF4-FFF2-40B4-BE49-F238E27FC236}">
                <a16:creationId xmlns:a16="http://schemas.microsoft.com/office/drawing/2014/main" id="{AFCE5FFE-1B64-43CD-8E3A-3296539FCAD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139902" y="1757972"/>
            <a:ext cx="1433392" cy="57445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cto de flecha 178">
            <a:extLst>
              <a:ext uri="{FF2B5EF4-FFF2-40B4-BE49-F238E27FC236}">
                <a16:creationId xmlns:a16="http://schemas.microsoft.com/office/drawing/2014/main" id="{FA82766E-F61C-472F-8700-4070FB4C5A65}"/>
              </a:ext>
            </a:extLst>
          </p:cNvPr>
          <p:cNvCxnSpPr>
            <a:cxnSpLocks/>
            <a:stCxn id="3" idx="1"/>
            <a:endCxn id="7" idx="2"/>
          </p:cNvCxnSpPr>
          <p:nvPr/>
        </p:nvCxnSpPr>
        <p:spPr>
          <a:xfrm flipH="1" flipV="1">
            <a:off x="1645876" y="3179849"/>
            <a:ext cx="1388686" cy="103193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CuadroTexto 190">
            <a:extLst>
              <a:ext uri="{FF2B5EF4-FFF2-40B4-BE49-F238E27FC236}">
                <a16:creationId xmlns:a16="http://schemas.microsoft.com/office/drawing/2014/main" id="{34AC6AAC-D345-48EF-9BC7-4F225DECEE21}"/>
              </a:ext>
            </a:extLst>
          </p:cNvPr>
          <p:cNvSpPr txBox="1"/>
          <p:nvPr/>
        </p:nvSpPr>
        <p:spPr>
          <a:xfrm>
            <a:off x="1789501" y="3673596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has</a:t>
            </a:r>
          </a:p>
        </p:txBody>
      </p:sp>
      <p:sp>
        <p:nvSpPr>
          <p:cNvPr id="192" name="CuadroTexto 191">
            <a:extLst>
              <a:ext uri="{FF2B5EF4-FFF2-40B4-BE49-F238E27FC236}">
                <a16:creationId xmlns:a16="http://schemas.microsoft.com/office/drawing/2014/main" id="{A356E96B-9010-4AA4-857A-2369E499C424}"/>
              </a:ext>
            </a:extLst>
          </p:cNvPr>
          <p:cNvSpPr txBox="1"/>
          <p:nvPr/>
        </p:nvSpPr>
        <p:spPr>
          <a:xfrm>
            <a:off x="9293677" y="3766659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has</a:t>
            </a:r>
          </a:p>
        </p:txBody>
      </p:sp>
      <p:sp>
        <p:nvSpPr>
          <p:cNvPr id="193" name="CuadroTexto 192">
            <a:extLst>
              <a:ext uri="{FF2B5EF4-FFF2-40B4-BE49-F238E27FC236}">
                <a16:creationId xmlns:a16="http://schemas.microsoft.com/office/drawing/2014/main" id="{244D9F04-E60B-42BE-AD6A-6D19E6F496F4}"/>
              </a:ext>
            </a:extLst>
          </p:cNvPr>
          <p:cNvSpPr txBox="1"/>
          <p:nvPr/>
        </p:nvSpPr>
        <p:spPr>
          <a:xfrm rot="20386670">
            <a:off x="3175659" y="1701913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implements</a:t>
            </a:r>
          </a:p>
        </p:txBody>
      </p:sp>
      <p:sp>
        <p:nvSpPr>
          <p:cNvPr id="194" name="CuadroTexto 193">
            <a:extLst>
              <a:ext uri="{FF2B5EF4-FFF2-40B4-BE49-F238E27FC236}">
                <a16:creationId xmlns:a16="http://schemas.microsoft.com/office/drawing/2014/main" id="{8798A2D4-DBC0-4B72-92AD-370AA4749F8A}"/>
              </a:ext>
            </a:extLst>
          </p:cNvPr>
          <p:cNvSpPr txBox="1"/>
          <p:nvPr/>
        </p:nvSpPr>
        <p:spPr>
          <a:xfrm>
            <a:off x="5725819" y="2573262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implements</a:t>
            </a:r>
          </a:p>
        </p:txBody>
      </p:sp>
      <p:sp>
        <p:nvSpPr>
          <p:cNvPr id="195" name="CuadroTexto 194">
            <a:extLst>
              <a:ext uri="{FF2B5EF4-FFF2-40B4-BE49-F238E27FC236}">
                <a16:creationId xmlns:a16="http://schemas.microsoft.com/office/drawing/2014/main" id="{B0F23A47-DBFE-4E48-98A6-5F003B84E0D8}"/>
              </a:ext>
            </a:extLst>
          </p:cNvPr>
          <p:cNvSpPr txBox="1"/>
          <p:nvPr/>
        </p:nvSpPr>
        <p:spPr>
          <a:xfrm rot="1108942">
            <a:off x="7292845" y="1761676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3264830" y="457389"/>
            <a:ext cx="2407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3A2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realidad</a:t>
            </a:r>
            <a:endParaRPr lang="en-US" sz="3600" dirty="0">
              <a:solidFill>
                <a:srgbClr val="53A2D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484863" y="351291"/>
            <a:ext cx="28684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Composite</a:t>
            </a:r>
            <a:endParaRPr lang="es-E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876" y="5491473"/>
            <a:ext cx="865997" cy="98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0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6000" b="1" dirty="0"/>
              <a:t>¿Qué es un patrón?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9173" y="1962683"/>
            <a:ext cx="997527" cy="4811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A)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861324" y="1964169"/>
            <a:ext cx="671946" cy="481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B)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7919079" y="1964169"/>
            <a:ext cx="623454" cy="481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C)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70" y="2392985"/>
            <a:ext cx="1831446" cy="183144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77" y="2391499"/>
            <a:ext cx="3078141" cy="306446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476" y="3835235"/>
            <a:ext cx="1445221" cy="144522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346" y="2391499"/>
            <a:ext cx="2381250" cy="23812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533" y="4737971"/>
            <a:ext cx="2457976" cy="425751"/>
          </a:xfrm>
          <a:prstGeom prst="rect">
            <a:avLst/>
          </a:prstGeom>
        </p:spPr>
      </p:pic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9E48F7AF-66E2-4443-ADA9-64D5126748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5234" y="-25167"/>
            <a:ext cx="2586766" cy="92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6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87D5173E-68ED-4CB9-B8B3-C75B37E09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692" y="800102"/>
            <a:ext cx="2390775" cy="78105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D898126-78B1-40B7-90C4-890AD38DB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772" y="2719819"/>
            <a:ext cx="3781425" cy="77152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9B1A354-69C0-4961-9141-CF909426F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374" y="2719819"/>
            <a:ext cx="3848100" cy="75247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F2AC9E6-F6D3-4139-B8D4-1705BBDADF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193" y="4224769"/>
            <a:ext cx="3533775" cy="223837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72E477A2-BA93-4B59-BE4C-D41FF49C2E84}"/>
              </a:ext>
            </a:extLst>
          </p:cNvPr>
          <p:cNvCxnSpPr>
            <a:cxnSpLocks/>
            <a:stCxn id="13" idx="0"/>
            <a:endCxn id="12" idx="2"/>
          </p:cNvCxnSpPr>
          <p:nvPr/>
        </p:nvCxnSpPr>
        <p:spPr>
          <a:xfrm flipV="1">
            <a:off x="3521485" y="1581152"/>
            <a:ext cx="2740595" cy="11386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FC2B105-3330-4FDE-8278-ED11223BBBD0}"/>
              </a:ext>
            </a:extLst>
          </p:cNvPr>
          <p:cNvSpPr txBox="1"/>
          <p:nvPr/>
        </p:nvSpPr>
        <p:spPr>
          <a:xfrm>
            <a:off x="3461971" y="1806688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implements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065A241B-FACE-44E7-A47B-B6B595135389}"/>
              </a:ext>
            </a:extLst>
          </p:cNvPr>
          <p:cNvCxnSpPr>
            <a:cxnSpLocks/>
            <a:stCxn id="14" idx="0"/>
            <a:endCxn id="12" idx="2"/>
          </p:cNvCxnSpPr>
          <p:nvPr/>
        </p:nvCxnSpPr>
        <p:spPr>
          <a:xfrm flipH="1" flipV="1">
            <a:off x="6262080" y="1581152"/>
            <a:ext cx="2619344" cy="11386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F191663-A16A-4BC0-8120-6ACAD429A1D0}"/>
              </a:ext>
            </a:extLst>
          </p:cNvPr>
          <p:cNvSpPr txBox="1"/>
          <p:nvPr/>
        </p:nvSpPr>
        <p:spPr>
          <a:xfrm>
            <a:off x="7685971" y="1782678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implements</a:t>
            </a: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210F4F8A-303F-47CA-BF47-DC7C1FC9C5B1}"/>
              </a:ext>
            </a:extLst>
          </p:cNvPr>
          <p:cNvCxnSpPr>
            <a:cxnSpLocks/>
            <a:stCxn id="18" idx="1"/>
            <a:endCxn id="13" idx="2"/>
          </p:cNvCxnSpPr>
          <p:nvPr/>
        </p:nvCxnSpPr>
        <p:spPr>
          <a:xfrm flipH="1" flipV="1">
            <a:off x="3521485" y="3491344"/>
            <a:ext cx="973708" cy="18526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40902AC-EBE4-47D2-84C7-52C946113453}"/>
              </a:ext>
            </a:extLst>
          </p:cNvPr>
          <p:cNvSpPr txBox="1"/>
          <p:nvPr/>
        </p:nvSpPr>
        <p:spPr>
          <a:xfrm>
            <a:off x="3202891" y="4035143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calls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709BB2E5-D414-41A5-A5C5-D936BBF42CEB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8028968" y="3472294"/>
            <a:ext cx="852456" cy="187166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5C8BD20-2C1F-4506-A664-D56156685A84}"/>
              </a:ext>
            </a:extLst>
          </p:cNvPr>
          <p:cNvSpPr txBox="1"/>
          <p:nvPr/>
        </p:nvSpPr>
        <p:spPr>
          <a:xfrm>
            <a:off x="8576800" y="4035143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calls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484863" y="351291"/>
            <a:ext cx="24533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Mediator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2926242" y="474401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49C59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teoría</a:t>
            </a:r>
            <a:endParaRPr lang="en-US" sz="3600" dirty="0">
              <a:solidFill>
                <a:srgbClr val="49C59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785272" y="5452282"/>
            <a:ext cx="872836" cy="114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69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9DD123F-C19E-44D9-B022-9089568B1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781" y="206946"/>
            <a:ext cx="3333860" cy="3327593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B744E82-D948-4875-A246-F878A7B79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392" y="3005011"/>
            <a:ext cx="3333859" cy="334644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52B36514-C5CC-4C7E-9A8C-1C49F3343E56}"/>
              </a:ext>
            </a:extLst>
          </p:cNvPr>
          <p:cNvSpPr txBox="1"/>
          <p:nvPr/>
        </p:nvSpPr>
        <p:spPr>
          <a:xfrm>
            <a:off x="399355" y="1201593"/>
            <a:ext cx="3554644" cy="15523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E479CFC-C4B1-4F55-9A94-97D904358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40" y="1275370"/>
            <a:ext cx="1752600" cy="3714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BF4310A-D170-47FD-BF61-98E8F6CCA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40" y="1776210"/>
            <a:ext cx="3419475" cy="9144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C1444D3-B1A0-4A69-AE04-013DA1DE2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355" y="2887271"/>
            <a:ext cx="3698722" cy="358192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C4685C5D-5D71-4493-99E0-63C9E4756DFB}"/>
              </a:ext>
            </a:extLst>
          </p:cNvPr>
          <p:cNvSpPr txBox="1"/>
          <p:nvPr/>
        </p:nvSpPr>
        <p:spPr>
          <a:xfrm>
            <a:off x="4259488" y="3812475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calls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1CFD9F69-C9C2-4D7E-A0C0-9C4C47186F47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098077" y="3534539"/>
            <a:ext cx="1699041" cy="11436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543F38BD-9C86-4711-AF7C-609B4CDB309A}"/>
              </a:ext>
            </a:extLst>
          </p:cNvPr>
          <p:cNvCxnSpPr>
            <a:cxnSpLocks/>
            <a:stCxn id="12" idx="3"/>
            <a:endCxn id="5" idx="1"/>
          </p:cNvCxnSpPr>
          <p:nvPr/>
        </p:nvCxnSpPr>
        <p:spPr>
          <a:xfrm>
            <a:off x="4098077" y="4678231"/>
            <a:ext cx="3815315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52DC123-1AF0-4E7C-8747-F7958CD441F1}"/>
              </a:ext>
            </a:extLst>
          </p:cNvPr>
          <p:cNvSpPr txBox="1"/>
          <p:nvPr/>
        </p:nvSpPr>
        <p:spPr>
          <a:xfrm>
            <a:off x="5723859" y="4308900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calls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2C168030-C932-4383-8DF3-FC1032A63C1C}"/>
              </a:ext>
            </a:extLst>
          </p:cNvPr>
          <p:cNvCxnSpPr>
            <a:cxnSpLocks/>
          </p:cNvCxnSpPr>
          <p:nvPr/>
        </p:nvCxnSpPr>
        <p:spPr>
          <a:xfrm flipH="1">
            <a:off x="4098077" y="2432482"/>
            <a:ext cx="1481704" cy="99651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CE2CC327-AF6B-4539-8ED5-5B311AA0B946}"/>
              </a:ext>
            </a:extLst>
          </p:cNvPr>
          <p:cNvCxnSpPr>
            <a:cxnSpLocks/>
          </p:cNvCxnSpPr>
          <p:nvPr/>
        </p:nvCxnSpPr>
        <p:spPr>
          <a:xfrm flipH="1">
            <a:off x="4098077" y="5921406"/>
            <a:ext cx="3815315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79EDFE6-1F4F-46BB-9D0C-63097BA10428}"/>
              </a:ext>
            </a:extLst>
          </p:cNvPr>
          <p:cNvSpPr txBox="1"/>
          <p:nvPr/>
        </p:nvSpPr>
        <p:spPr>
          <a:xfrm>
            <a:off x="5442408" y="5552073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updates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F2F88B4-1B37-4D0D-BAF5-85700DDAF956}"/>
              </a:ext>
            </a:extLst>
          </p:cNvPr>
          <p:cNvSpPr txBox="1"/>
          <p:nvPr/>
        </p:nvSpPr>
        <p:spPr>
          <a:xfrm>
            <a:off x="4330284" y="2408695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updates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484863" y="351291"/>
            <a:ext cx="24533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Mediator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2894349" y="455164"/>
            <a:ext cx="2407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3A2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realidad</a:t>
            </a:r>
            <a:endParaRPr lang="en-US" sz="3600" dirty="0">
              <a:solidFill>
                <a:srgbClr val="53A2D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785272" y="5452282"/>
            <a:ext cx="872836" cy="114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54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38392C8C-FACC-4ECF-A7BA-DF180B59D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62" y="1357964"/>
            <a:ext cx="4095750" cy="162877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A8452B2-EBF7-458F-BA16-E5BADC9F2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456" y="2900452"/>
            <a:ext cx="4000500" cy="347662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F32DCE4-69A0-4BDD-A651-B579636C5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916" y="1242869"/>
            <a:ext cx="5685453" cy="104155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95C7165-BD4A-4AB9-976B-E680B2026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162" y="3671852"/>
            <a:ext cx="4772025" cy="278130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85E8031D-5340-4D95-87F4-D6286DA74AB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836912" y="1763644"/>
            <a:ext cx="1340004" cy="692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575F0BB-CAC2-4D70-93A4-8FF455B10CD7}"/>
              </a:ext>
            </a:extLst>
          </p:cNvPr>
          <p:cNvSpPr txBox="1"/>
          <p:nvPr/>
        </p:nvSpPr>
        <p:spPr>
          <a:xfrm>
            <a:off x="4939238" y="1335129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remembers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1C15358-5602-4ECC-98DC-20B5066F4BFC}"/>
              </a:ext>
            </a:extLst>
          </p:cNvPr>
          <p:cNvSpPr txBox="1"/>
          <p:nvPr/>
        </p:nvSpPr>
        <p:spPr>
          <a:xfrm>
            <a:off x="651080" y="3198167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Usage: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044E2DC-53A8-4398-92E6-2E09B55658CE}"/>
              </a:ext>
            </a:extLst>
          </p:cNvPr>
          <p:cNvCxnSpPr>
            <a:cxnSpLocks/>
          </p:cNvCxnSpPr>
          <p:nvPr/>
        </p:nvCxnSpPr>
        <p:spPr>
          <a:xfrm flipH="1" flipV="1">
            <a:off x="4836912" y="2540731"/>
            <a:ext cx="1523837" cy="125108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5F385E5-F519-4AB5-A7BA-D080107A5515}"/>
              </a:ext>
            </a:extLst>
          </p:cNvPr>
          <p:cNvSpPr txBox="1"/>
          <p:nvPr/>
        </p:nvSpPr>
        <p:spPr>
          <a:xfrm>
            <a:off x="5362731" y="2320494"/>
            <a:ext cx="1628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creates and restores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484863" y="351291"/>
            <a:ext cx="26023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Memento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3023224" y="474401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49C59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teoría</a:t>
            </a:r>
            <a:endParaRPr lang="en-US" sz="3600" dirty="0">
              <a:solidFill>
                <a:srgbClr val="49C59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785272" y="5452282"/>
            <a:ext cx="872836" cy="114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14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9DD123F-C19E-44D9-B022-9089568B1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892" y="1523728"/>
            <a:ext cx="3333860" cy="3327593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B744E82-D948-4875-A246-F878A7B79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89" y="3165371"/>
            <a:ext cx="3333859" cy="334644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52B36514-C5CC-4C7E-9A8C-1C49F3343E56}"/>
              </a:ext>
            </a:extLst>
          </p:cNvPr>
          <p:cNvSpPr txBox="1"/>
          <p:nvPr/>
        </p:nvSpPr>
        <p:spPr>
          <a:xfrm>
            <a:off x="185239" y="1246638"/>
            <a:ext cx="3554644" cy="15523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E479CFC-C4B1-4F55-9A94-97D904358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24" y="1320415"/>
            <a:ext cx="1752600" cy="3714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BF4310A-D170-47FD-BF61-98E8F6CCA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824" y="1821255"/>
            <a:ext cx="3419475" cy="914400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2C168030-C932-4383-8DF3-FC1032A63C1C}"/>
              </a:ext>
            </a:extLst>
          </p:cNvPr>
          <p:cNvCxnSpPr>
            <a:cxnSpLocks/>
            <a:stCxn id="3" idx="0"/>
            <a:endCxn id="2" idx="0"/>
          </p:cNvCxnSpPr>
          <p:nvPr/>
        </p:nvCxnSpPr>
        <p:spPr>
          <a:xfrm rot="16200000" flipH="1">
            <a:off x="7345689" y="-254139"/>
            <a:ext cx="166506" cy="3722240"/>
          </a:xfrm>
          <a:prstGeom prst="bentConnector3">
            <a:avLst>
              <a:gd name="adj1" fmla="val -137292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CE2CC327-AF6B-4539-8ED5-5B311AA0B946}"/>
              </a:ext>
            </a:extLst>
          </p:cNvPr>
          <p:cNvCxnSpPr>
            <a:cxnSpLocks/>
          </p:cNvCxnSpPr>
          <p:nvPr/>
        </p:nvCxnSpPr>
        <p:spPr>
          <a:xfrm>
            <a:off x="3672299" y="5842237"/>
            <a:ext cx="3820211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79EDFE6-1F4F-46BB-9D0C-63097BA10428}"/>
              </a:ext>
            </a:extLst>
          </p:cNvPr>
          <p:cNvSpPr txBox="1"/>
          <p:nvPr/>
        </p:nvSpPr>
        <p:spPr>
          <a:xfrm>
            <a:off x="4555735" y="5472905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updates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F2F88B4-1B37-4D0D-BAF5-85700DDAF956}"/>
              </a:ext>
            </a:extLst>
          </p:cNvPr>
          <p:cNvSpPr txBox="1"/>
          <p:nvPr/>
        </p:nvSpPr>
        <p:spPr>
          <a:xfrm>
            <a:off x="6778557" y="825444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updates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4F304E9-C7A4-4298-BD89-EF44FFD1F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2510" y="1690234"/>
            <a:ext cx="3595103" cy="4821577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AB9DDE9-CD0A-41C9-8369-600AB3DEA5E0}"/>
              </a:ext>
            </a:extLst>
          </p:cNvPr>
          <p:cNvSpPr txBox="1"/>
          <p:nvPr/>
        </p:nvSpPr>
        <p:spPr>
          <a:xfrm>
            <a:off x="7695084" y="1969073"/>
            <a:ext cx="1712560" cy="1606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75785D1-0C47-42DC-8BB6-B464282C0E5C}"/>
              </a:ext>
            </a:extLst>
          </p:cNvPr>
          <p:cNvSpPr txBox="1"/>
          <p:nvPr/>
        </p:nvSpPr>
        <p:spPr>
          <a:xfrm>
            <a:off x="8154775" y="4002257"/>
            <a:ext cx="1813656" cy="1606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Rectángulo 20"/>
          <p:cNvSpPr/>
          <p:nvPr/>
        </p:nvSpPr>
        <p:spPr>
          <a:xfrm>
            <a:off x="484863" y="351291"/>
            <a:ext cx="26023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Memento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2968780" y="468924"/>
            <a:ext cx="2407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3A2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realidad</a:t>
            </a:r>
            <a:endParaRPr lang="en-US" sz="3600" dirty="0">
              <a:solidFill>
                <a:srgbClr val="53A2D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785272" y="5452282"/>
            <a:ext cx="872836" cy="114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61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AD0CDA8F-35A5-48B4-9D35-466C095B6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109" y="3141771"/>
            <a:ext cx="6286500" cy="334327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CB9DBB1-A444-47E7-8C56-084B56BC9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789" y="1642536"/>
            <a:ext cx="2019300" cy="121920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081FD7E-32DF-4951-9784-B2FFCABB9DBB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3190089" y="2252136"/>
            <a:ext cx="1712149" cy="8870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441E18B-5085-4218-841B-6CBDE9D09AA2}"/>
              </a:ext>
            </a:extLst>
          </p:cNvPr>
          <p:cNvSpPr txBox="1"/>
          <p:nvPr/>
        </p:nvSpPr>
        <p:spPr>
          <a:xfrm rot="1518848">
            <a:off x="3732066" y="2411120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contains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74D6455-8697-43A6-AD09-A3DEB8692CB8}"/>
              </a:ext>
            </a:extLst>
          </p:cNvPr>
          <p:cNvCxnSpPr>
            <a:cxnSpLocks/>
          </p:cNvCxnSpPr>
          <p:nvPr/>
        </p:nvCxnSpPr>
        <p:spPr>
          <a:xfrm flipV="1">
            <a:off x="7668491" y="2252138"/>
            <a:ext cx="1333422" cy="887063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2F6BD05-4155-4839-8166-B0525AEC5FB7}"/>
              </a:ext>
            </a:extLst>
          </p:cNvPr>
          <p:cNvSpPr txBox="1"/>
          <p:nvPr/>
        </p:nvSpPr>
        <p:spPr>
          <a:xfrm rot="19684380">
            <a:off x="7557995" y="2316545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shows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EAF687F8-0C6A-4F5F-8D35-524D606EF8AA}"/>
              </a:ext>
            </a:extLst>
          </p:cNvPr>
          <p:cNvCxnSpPr>
            <a:cxnSpLocks/>
          </p:cNvCxnSpPr>
          <p:nvPr/>
        </p:nvCxnSpPr>
        <p:spPr>
          <a:xfrm flipV="1">
            <a:off x="8527766" y="2221176"/>
            <a:ext cx="1284952" cy="889636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1A6D4CFD-9757-4884-8C01-C19D63E26B51}"/>
              </a:ext>
            </a:extLst>
          </p:cNvPr>
          <p:cNvSpPr txBox="1"/>
          <p:nvPr/>
        </p:nvSpPr>
        <p:spPr>
          <a:xfrm rot="19684380">
            <a:off x="8966300" y="2423244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F0D330-2B6A-4399-AD67-B9065E442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7891" y="1478226"/>
            <a:ext cx="3971925" cy="74295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sp>
        <p:nvSpPr>
          <p:cNvPr id="14" name="Rectángulo 13"/>
          <p:cNvSpPr/>
          <p:nvPr/>
        </p:nvSpPr>
        <p:spPr>
          <a:xfrm>
            <a:off x="484863" y="351291"/>
            <a:ext cx="60708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es-E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View </a:t>
            </a:r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ViewModel</a:t>
            </a:r>
            <a:endParaRPr lang="es-E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6555756" y="445161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49C59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teoría</a:t>
            </a:r>
            <a:endParaRPr lang="en-US" sz="3600" dirty="0">
              <a:solidFill>
                <a:srgbClr val="49C59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247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FEF1901-0773-4F55-AA20-B58A56F18BD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143773" y="4814454"/>
            <a:ext cx="1193820" cy="692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B0DA9C3-988A-48A6-AE67-460CB9540473}"/>
              </a:ext>
            </a:extLst>
          </p:cNvPr>
          <p:cNvSpPr txBox="1"/>
          <p:nvPr/>
        </p:nvSpPr>
        <p:spPr>
          <a:xfrm>
            <a:off x="5248840" y="4906173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contains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34AE3A4C-C027-4534-B21C-6462C9EB6F54}"/>
              </a:ext>
            </a:extLst>
          </p:cNvPr>
          <p:cNvCxnSpPr>
            <a:cxnSpLocks/>
          </p:cNvCxnSpPr>
          <p:nvPr/>
        </p:nvCxnSpPr>
        <p:spPr>
          <a:xfrm>
            <a:off x="5206415" y="2313709"/>
            <a:ext cx="779832" cy="787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B1FF878-5C4C-466C-9FC5-A1BAA31AA318}"/>
              </a:ext>
            </a:extLst>
          </p:cNvPr>
          <p:cNvSpPr txBox="1"/>
          <p:nvPr/>
        </p:nvSpPr>
        <p:spPr>
          <a:xfrm>
            <a:off x="5206415" y="1513263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shows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81001ED0-1228-4F08-BAA6-AC852D419646}"/>
              </a:ext>
            </a:extLst>
          </p:cNvPr>
          <p:cNvCxnSpPr>
            <a:cxnSpLocks/>
          </p:cNvCxnSpPr>
          <p:nvPr/>
        </p:nvCxnSpPr>
        <p:spPr>
          <a:xfrm>
            <a:off x="5206415" y="1938301"/>
            <a:ext cx="842474" cy="8262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B051C0C-8A08-4ABE-A33C-3AEEF757C89F}"/>
              </a:ext>
            </a:extLst>
          </p:cNvPr>
          <p:cNvSpPr txBox="1"/>
          <p:nvPr/>
        </p:nvSpPr>
        <p:spPr>
          <a:xfrm>
            <a:off x="5309099" y="2377294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calls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093698F-10F2-4A23-AAAF-32CC685B4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889" y="1767060"/>
            <a:ext cx="5143500" cy="71437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0553F9F-F089-4AC7-88B2-FAEE12B0C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593" y="3913135"/>
            <a:ext cx="4761293" cy="1816493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4E765E2-07D6-4F0B-A066-D1C68161C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536" y="1739645"/>
            <a:ext cx="4209237" cy="424106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sp>
        <p:nvSpPr>
          <p:cNvPr id="16" name="Rectángulo 15"/>
          <p:cNvSpPr/>
          <p:nvPr/>
        </p:nvSpPr>
        <p:spPr>
          <a:xfrm>
            <a:off x="484863" y="351291"/>
            <a:ext cx="60708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es-E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View </a:t>
            </a:r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ViewModel</a:t>
            </a:r>
            <a:endParaRPr lang="es-E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6555756" y="460692"/>
            <a:ext cx="2407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3A2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realidad</a:t>
            </a:r>
            <a:endParaRPr lang="en-US" sz="3600" dirty="0">
              <a:solidFill>
                <a:srgbClr val="53A2D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14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texto 26">
            <a:extLst>
              <a:ext uri="{FF2B5EF4-FFF2-40B4-BE49-F238E27FC236}">
                <a16:creationId xmlns:a16="http://schemas.microsoft.com/office/drawing/2014/main" id="{BD58E9A8-FA16-46EE-8A32-F197F2C2D98B}"/>
              </a:ext>
            </a:extLst>
          </p:cNvPr>
          <p:cNvSpPr>
            <a:spLocks noGrp="1"/>
          </p:cNvSpPr>
          <p:nvPr/>
        </p:nvSpPr>
        <p:spPr>
          <a:xfrm>
            <a:off x="2389787" y="2804319"/>
            <a:ext cx="7412426" cy="624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80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914354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828709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2743063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3657417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/>
              <a:t>¿Preguntas? </a:t>
            </a:r>
            <a:endParaRPr lang="es-ES" dirty="0"/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3B568F25-9327-4317-9801-5FB53B76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234" y="-25167"/>
            <a:ext cx="2586766" cy="92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88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6C79B3D-F755-4B0D-AA1B-F9D83A7852A5}"/>
              </a:ext>
            </a:extLst>
          </p:cNvPr>
          <p:cNvSpPr/>
          <p:nvPr/>
        </p:nvSpPr>
        <p:spPr>
          <a:xfrm>
            <a:off x="1077178" y="2789859"/>
            <a:ext cx="886858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" sz="6600" dirty="0">
                <a:solidFill>
                  <a:schemeClr val="bg1"/>
                </a:solidFill>
                <a:latin typeface="Azonix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¡MUCHAS GRACIAS!</a:t>
            </a:r>
          </a:p>
          <a:p>
            <a:pPr>
              <a:spcAft>
                <a:spcPts val="0"/>
              </a:spcAft>
            </a:pPr>
            <a:endParaRPr lang="es-ES" sz="6600" dirty="0">
              <a:solidFill>
                <a:schemeClr val="bg1"/>
              </a:solidFill>
              <a:latin typeface="Azonix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824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6000" b="1" dirty="0"/>
              <a:t>¿Qué es un patrón?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EE462525-CD7D-48E8-905F-51CEB4947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3088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b="1" u="sng" dirty="0"/>
              <a:t>Wikipedia</a:t>
            </a:r>
            <a:r>
              <a:rPr lang="es-ES" dirty="0"/>
              <a:t>: </a:t>
            </a:r>
          </a:p>
          <a:p>
            <a:pPr marL="0" indent="0">
              <a:buNone/>
            </a:pPr>
            <a:endParaRPr lang="es-ES" dirty="0"/>
          </a:p>
          <a:p>
            <a:pPr marL="0" indent="0" algn="just">
              <a:buNone/>
            </a:pPr>
            <a:r>
              <a:rPr lang="es-ES" i="1" dirty="0"/>
              <a:t>Los patrones de diseño son unas </a:t>
            </a:r>
            <a:r>
              <a:rPr lang="es-ES" b="1" i="1" dirty="0"/>
              <a:t>técnicas para resolver problemas comunes en el desarrollo de software</a:t>
            </a:r>
            <a:r>
              <a:rPr lang="es-ES" i="1" dirty="0"/>
              <a:t> y otros ámbitos referentes al diseño de interacción o interfaces.</a:t>
            </a:r>
          </a:p>
          <a:p>
            <a:pPr marL="0" indent="0" algn="just">
              <a:buNone/>
            </a:pPr>
            <a:endParaRPr lang="es-ES" i="1" dirty="0"/>
          </a:p>
          <a:p>
            <a:pPr marL="0" indent="0" algn="just">
              <a:buNone/>
            </a:pPr>
            <a:r>
              <a:rPr lang="es-ES" i="1" dirty="0"/>
              <a:t>Un patrón de diseño resulta ser una </a:t>
            </a:r>
            <a:r>
              <a:rPr lang="es-ES" b="1" i="1" dirty="0"/>
              <a:t>solución a un problema de diseño</a:t>
            </a:r>
            <a:r>
              <a:rPr lang="es-ES" i="1" dirty="0"/>
              <a:t>. Para que una solución sea considerada un patrón debe poseer ciertas características. Una de ellas es que </a:t>
            </a:r>
            <a:r>
              <a:rPr lang="es-ES" b="1" i="1" dirty="0"/>
              <a:t>debe haber comprobado su efectividad</a:t>
            </a:r>
            <a:r>
              <a:rPr lang="es-ES" i="1" dirty="0"/>
              <a:t> resolviendo problemas similares en ocasiones anteriores. Otra es que </a:t>
            </a:r>
            <a:r>
              <a:rPr lang="es-ES" b="1" i="1" dirty="0"/>
              <a:t>debe ser reutilizable</a:t>
            </a:r>
            <a:r>
              <a:rPr lang="es-ES" i="1" dirty="0"/>
              <a:t>, lo que significa que es aplicable a diferentes problemas de diseño en distintas circunstancias.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B27511F4-F1C1-4DED-83CC-8EB285B91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5234" y="-25167"/>
            <a:ext cx="2586766" cy="92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37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ACB2080-F611-4C38-875E-FD4937B2074C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V="1">
            <a:off x="3083910" y="2685609"/>
            <a:ext cx="1" cy="157051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E8142DB-1054-415D-AC96-53835950BB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flipV="1">
            <a:off x="8822216" y="2637305"/>
            <a:ext cx="0" cy="129905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64C9DE1-4B25-4E8D-BACD-990C6B3F64E1}"/>
              </a:ext>
            </a:extLst>
          </p:cNvPr>
          <p:cNvCxnSpPr>
            <a:cxnSpLocks/>
            <a:stCxn id="3" idx="1"/>
            <a:endCxn id="19" idx="3"/>
          </p:cNvCxnSpPr>
          <p:nvPr/>
        </p:nvCxnSpPr>
        <p:spPr>
          <a:xfrm flipH="1">
            <a:off x="5412772" y="4665700"/>
            <a:ext cx="1152524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787060D-FE99-441B-A857-E421157059B2}"/>
              </a:ext>
            </a:extLst>
          </p:cNvPr>
          <p:cNvSpPr txBox="1"/>
          <p:nvPr/>
        </p:nvSpPr>
        <p:spPr>
          <a:xfrm>
            <a:off x="8872305" y="3099732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extends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8579608-CD71-4529-A8DF-5564C1172DAC}"/>
              </a:ext>
            </a:extLst>
          </p:cNvPr>
          <p:cNvSpPr txBox="1"/>
          <p:nvPr/>
        </p:nvSpPr>
        <p:spPr>
          <a:xfrm>
            <a:off x="5617710" y="4256125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C9DC069-9617-4C0E-A5AB-D76C202F9CF6}"/>
              </a:ext>
            </a:extLst>
          </p:cNvPr>
          <p:cNvSpPr txBox="1"/>
          <p:nvPr/>
        </p:nvSpPr>
        <p:spPr>
          <a:xfrm>
            <a:off x="3083910" y="3099732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implements</a:t>
            </a: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150E2F75-1749-462D-9A46-C31B36E47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386" y="1875984"/>
            <a:ext cx="2305050" cy="80962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D9CE24AE-88DE-4FC9-8D09-9B4FDF793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47" y="4256125"/>
            <a:ext cx="4657725" cy="81915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4495996" y="44748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49C59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teoría</a:t>
            </a:r>
            <a:endParaRPr lang="en-US" sz="3600" dirty="0">
              <a:solidFill>
                <a:srgbClr val="49C59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484863" y="351291"/>
            <a:ext cx="41011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Factory </a:t>
            </a:r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</a:t>
            </a:r>
            <a:endParaRPr lang="es-E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614" y="5268709"/>
            <a:ext cx="1078969" cy="107896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CC29873-FEBB-4DC7-9AED-FD017F5D8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0546" y="1827680"/>
            <a:ext cx="4563340" cy="80962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24FC2AF-8BAD-42BF-A241-478A57812E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296" y="3936364"/>
            <a:ext cx="4513840" cy="1458671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9898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2E656D6-8014-4393-A7E4-C7118B275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23" y="1358461"/>
            <a:ext cx="2266950" cy="61912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BCD6FE4-DA5B-4B42-A6CA-80CFC2C16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61" y="2995255"/>
            <a:ext cx="4029075" cy="97155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  <a:softEdge rad="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82BC3F5-B939-4CD2-AA5D-C961BCEE6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193" y="736011"/>
            <a:ext cx="3333750" cy="130492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400D3A2-6F03-43A7-8561-5BA0E4EC4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6159" y="2785705"/>
            <a:ext cx="2771775" cy="139065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B73BF90-97D7-4C41-B7DE-BB6F7E427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823" y="2804755"/>
            <a:ext cx="2743200" cy="137160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BE9E990-FC3E-41C9-B43C-3EFC0962AB9D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H="1" flipV="1">
            <a:off x="2569398" y="1977586"/>
            <a:ext cx="1" cy="101766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9B15C56A-0FE9-4CBC-B44D-29503B41A061}"/>
              </a:ext>
            </a:extLst>
          </p:cNvPr>
          <p:cNvCxnSpPr>
            <a:stCxn id="9" idx="0"/>
            <a:endCxn id="5" idx="2"/>
          </p:cNvCxnSpPr>
          <p:nvPr/>
        </p:nvCxnSpPr>
        <p:spPr>
          <a:xfrm flipV="1">
            <a:off x="7341423" y="2040936"/>
            <a:ext cx="1412645" cy="76381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18DD3FA9-DF3D-4D01-9C2B-4C794196CD33}"/>
              </a:ext>
            </a:extLst>
          </p:cNvPr>
          <p:cNvCxnSpPr>
            <a:stCxn id="3" idx="0"/>
            <a:endCxn id="5" idx="2"/>
          </p:cNvCxnSpPr>
          <p:nvPr/>
        </p:nvCxnSpPr>
        <p:spPr>
          <a:xfrm flipH="1" flipV="1">
            <a:off x="8754068" y="2040936"/>
            <a:ext cx="1467979" cy="74476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E5FDCDA5-D881-447C-B1BE-4FBD7E901A48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 flipV="1">
            <a:off x="4583936" y="3481030"/>
            <a:ext cx="1385887" cy="95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0F2DF41-A2B9-4A87-A4B5-9EBF59CA34CA}"/>
              </a:ext>
            </a:extLst>
          </p:cNvPr>
          <p:cNvSpPr txBox="1"/>
          <p:nvPr/>
        </p:nvSpPr>
        <p:spPr>
          <a:xfrm>
            <a:off x="9574983" y="2182263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extends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7668815-0728-4759-9556-057F414F3B45}"/>
              </a:ext>
            </a:extLst>
          </p:cNvPr>
          <p:cNvSpPr txBox="1"/>
          <p:nvPr/>
        </p:nvSpPr>
        <p:spPr>
          <a:xfrm>
            <a:off x="7087193" y="2187319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extends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F390347-4FE9-4637-ADC2-2F883038674D}"/>
              </a:ext>
            </a:extLst>
          </p:cNvPr>
          <p:cNvSpPr txBox="1"/>
          <p:nvPr/>
        </p:nvSpPr>
        <p:spPr>
          <a:xfrm>
            <a:off x="2618969" y="2284642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implements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E50640E-D77B-4741-921C-C1EB9BC55B03}"/>
              </a:ext>
            </a:extLst>
          </p:cNvPr>
          <p:cNvSpPr txBox="1"/>
          <p:nvPr/>
        </p:nvSpPr>
        <p:spPr>
          <a:xfrm>
            <a:off x="169377" y="4676508"/>
            <a:ext cx="93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Usage: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9ACC0EC-E019-4E05-89A5-7D9CEFC1BBA2}"/>
              </a:ext>
            </a:extLst>
          </p:cNvPr>
          <p:cNvSpPr txBox="1"/>
          <p:nvPr/>
        </p:nvSpPr>
        <p:spPr>
          <a:xfrm>
            <a:off x="4845961" y="3111698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4541886" y="468734"/>
            <a:ext cx="3397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3A2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realidad</a:t>
            </a:r>
            <a:endParaRPr lang="en-US" sz="3600" dirty="0">
              <a:solidFill>
                <a:srgbClr val="53A2D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484863" y="351291"/>
            <a:ext cx="41011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Factory </a:t>
            </a:r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</a:t>
            </a:r>
            <a:endParaRPr lang="es-E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201" y="5560998"/>
            <a:ext cx="1078969" cy="107896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9BC8E56-1EAF-44FD-9A65-0890AA6126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1690" y="4978663"/>
            <a:ext cx="4313294" cy="1661304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89E3786-E217-4E6A-8C99-03CCC11517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186" y="5092316"/>
            <a:ext cx="5794839" cy="1174534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E3A50647-F6AA-4981-B773-0D7F27CB5307}"/>
              </a:ext>
            </a:extLst>
          </p:cNvPr>
          <p:cNvCxnSpPr>
            <a:cxnSpLocks/>
            <a:stCxn id="6" idx="0"/>
            <a:endCxn id="9" idx="2"/>
          </p:cNvCxnSpPr>
          <p:nvPr/>
        </p:nvCxnSpPr>
        <p:spPr>
          <a:xfrm flipH="1" flipV="1">
            <a:off x="7341423" y="4176355"/>
            <a:ext cx="1426914" cy="8023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2AAB100-6AED-40FC-8806-DB2F2E038392}"/>
              </a:ext>
            </a:extLst>
          </p:cNvPr>
          <p:cNvSpPr txBox="1"/>
          <p:nvPr/>
        </p:nvSpPr>
        <p:spPr>
          <a:xfrm>
            <a:off x="6892180" y="4392843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creates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0C96292C-A60A-4FB5-BD05-839478A67046}"/>
              </a:ext>
            </a:extLst>
          </p:cNvPr>
          <p:cNvCxnSpPr>
            <a:cxnSpLocks/>
            <a:stCxn id="6" idx="0"/>
            <a:endCxn id="3" idx="2"/>
          </p:cNvCxnSpPr>
          <p:nvPr/>
        </p:nvCxnSpPr>
        <p:spPr>
          <a:xfrm flipV="1">
            <a:off x="8768337" y="4176355"/>
            <a:ext cx="1453710" cy="8023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7808C26-71C8-429E-A670-85346B50C0B3}"/>
              </a:ext>
            </a:extLst>
          </p:cNvPr>
          <p:cNvSpPr txBox="1"/>
          <p:nvPr/>
        </p:nvSpPr>
        <p:spPr>
          <a:xfrm>
            <a:off x="9768216" y="4410465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creates</a:t>
            </a:r>
          </a:p>
        </p:txBody>
      </p:sp>
    </p:spTree>
    <p:extLst>
      <p:ext uri="{BB962C8B-B14F-4D97-AF65-F5344CB8AC3E}">
        <p14:creationId xmlns:p14="http://schemas.microsoft.com/office/powerpoint/2010/main" val="1822608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ACB2080-F611-4C38-875E-FD4937B2074C}"/>
              </a:ext>
            </a:extLst>
          </p:cNvPr>
          <p:cNvCxnSpPr>
            <a:cxnSpLocks/>
            <a:stCxn id="23" idx="0"/>
            <a:endCxn id="22" idx="2"/>
          </p:cNvCxnSpPr>
          <p:nvPr/>
        </p:nvCxnSpPr>
        <p:spPr>
          <a:xfrm flipV="1">
            <a:off x="3104463" y="2511743"/>
            <a:ext cx="0" cy="77465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E8142DB-1054-415D-AC96-53835950BB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V="1">
            <a:off x="8442821" y="2300813"/>
            <a:ext cx="0" cy="82645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64C9DE1-4B25-4E8D-BACD-990C6B3F64E1}"/>
              </a:ext>
            </a:extLst>
          </p:cNvPr>
          <p:cNvCxnSpPr>
            <a:cxnSpLocks/>
            <a:stCxn id="21" idx="1"/>
            <a:endCxn id="23" idx="3"/>
          </p:cNvCxnSpPr>
          <p:nvPr/>
        </p:nvCxnSpPr>
        <p:spPr>
          <a:xfrm flipH="1">
            <a:off x="5161982" y="4584592"/>
            <a:ext cx="771001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787060D-FE99-441B-A857-E421157059B2}"/>
              </a:ext>
            </a:extLst>
          </p:cNvPr>
          <p:cNvSpPr txBox="1"/>
          <p:nvPr/>
        </p:nvSpPr>
        <p:spPr>
          <a:xfrm>
            <a:off x="8522073" y="2512716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8579608-CD71-4529-A8DF-5564C1172DAC}"/>
              </a:ext>
            </a:extLst>
          </p:cNvPr>
          <p:cNvSpPr txBox="1"/>
          <p:nvPr/>
        </p:nvSpPr>
        <p:spPr>
          <a:xfrm>
            <a:off x="5155837" y="4215260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C9DC069-9617-4C0E-A5AB-D76C202F9CF6}"/>
              </a:ext>
            </a:extLst>
          </p:cNvPr>
          <p:cNvSpPr txBox="1"/>
          <p:nvPr/>
        </p:nvSpPr>
        <p:spPr>
          <a:xfrm>
            <a:off x="3142505" y="2697382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implements</a:t>
            </a:r>
          </a:p>
        </p:txBody>
      </p:sp>
      <p:pic>
        <p:nvPicPr>
          <p:cNvPr id="20" name="Picture 1">
            <a:extLst>
              <a:ext uri="{FF2B5EF4-FFF2-40B4-BE49-F238E27FC236}">
                <a16:creationId xmlns:a16="http://schemas.microsoft.com/office/drawing/2014/main" id="{BDCA5F6F-7F18-496C-80F9-C4AD8853D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721" y="1481663"/>
            <a:ext cx="4648200" cy="81915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04241BB1-EA6D-46FC-BB47-A95340EEB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983" y="3127267"/>
            <a:ext cx="5019675" cy="2914650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id="{291618EF-9E9B-418B-92B1-1BC24730A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938" y="1702118"/>
            <a:ext cx="2305050" cy="80962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2AB2827F-1BFF-4AD5-BE46-91F694BB0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944" y="3286395"/>
            <a:ext cx="4115038" cy="2596393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8042758" y="459544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49C59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teoría</a:t>
            </a:r>
            <a:endParaRPr lang="en-US" sz="3600" dirty="0">
              <a:solidFill>
                <a:srgbClr val="49C59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484863" y="351291"/>
            <a:ext cx="79040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Factory </a:t>
            </a:r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</a:t>
            </a:r>
            <a:r>
              <a:rPr lang="es-E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params</a:t>
            </a:r>
            <a:r>
              <a:rPr lang="es-E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614" y="5268709"/>
            <a:ext cx="1078969" cy="10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6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adroTexto 58">
            <a:extLst>
              <a:ext uri="{FF2B5EF4-FFF2-40B4-BE49-F238E27FC236}">
                <a16:creationId xmlns:a16="http://schemas.microsoft.com/office/drawing/2014/main" id="{4C81365D-BA99-4D51-A6D9-EB87A8B13E78}"/>
              </a:ext>
            </a:extLst>
          </p:cNvPr>
          <p:cNvSpPr txBox="1"/>
          <p:nvPr/>
        </p:nvSpPr>
        <p:spPr>
          <a:xfrm>
            <a:off x="223163" y="4092548"/>
            <a:ext cx="5647017" cy="2489732"/>
          </a:xfrm>
          <a:prstGeom prst="rect">
            <a:avLst/>
          </a:prstGeom>
          <a:noFill/>
          <a:ln w="0"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39B8261-0BA7-4BC5-89F6-FAA9B3688524}"/>
              </a:ext>
            </a:extLst>
          </p:cNvPr>
          <p:cNvSpPr txBox="1"/>
          <p:nvPr/>
        </p:nvSpPr>
        <p:spPr>
          <a:xfrm>
            <a:off x="134486" y="1301802"/>
            <a:ext cx="5489651" cy="2227112"/>
          </a:xfrm>
          <a:prstGeom prst="rect">
            <a:avLst/>
          </a:prstGeom>
          <a:noFill/>
          <a:ln w="0"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B57C20-E605-409C-BD47-722735706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496" y="1093360"/>
            <a:ext cx="2618469" cy="646331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6980A7C-6F1D-416F-9CC3-367F9B2EC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69" y="1791317"/>
            <a:ext cx="5112131" cy="1713644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BCD76D3D-CC21-4D8B-BE1F-9A3AAB477B3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24137" y="1407529"/>
            <a:ext cx="3768359" cy="899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EA56A32-4692-4A43-8865-B9DAB0747B52}"/>
              </a:ext>
            </a:extLst>
          </p:cNvPr>
          <p:cNvSpPr txBox="1"/>
          <p:nvPr/>
        </p:nvSpPr>
        <p:spPr>
          <a:xfrm>
            <a:off x="6258999" y="1091613"/>
            <a:ext cx="1169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implements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1F94211B-24ED-41AE-9E98-08E144D353D3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5624137" y="2415358"/>
            <a:ext cx="818227" cy="120650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E28EF74-F915-4354-B18B-3926503544B8}"/>
              </a:ext>
            </a:extLst>
          </p:cNvPr>
          <p:cNvSpPr txBox="1"/>
          <p:nvPr/>
        </p:nvSpPr>
        <p:spPr>
          <a:xfrm>
            <a:off x="5980693" y="2645034"/>
            <a:ext cx="1376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creates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8EAE2A9-1D48-4069-9D0F-2D14D1453AA2}"/>
              </a:ext>
            </a:extLst>
          </p:cNvPr>
          <p:cNvSpPr txBox="1"/>
          <p:nvPr/>
        </p:nvSpPr>
        <p:spPr>
          <a:xfrm>
            <a:off x="9839880" y="3106912"/>
            <a:ext cx="1376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gets</a:t>
            </a:r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258348A1-8868-4B4B-B380-B32C7F6D4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97" y="4798389"/>
            <a:ext cx="3219074" cy="1642218"/>
          </a:xfrm>
          <a:prstGeom prst="rect">
            <a:avLst/>
          </a:prstGeom>
        </p:spPr>
      </p:pic>
      <p:sp>
        <p:nvSpPr>
          <p:cNvPr id="95" name="CuadroTexto 94">
            <a:extLst>
              <a:ext uri="{FF2B5EF4-FFF2-40B4-BE49-F238E27FC236}">
                <a16:creationId xmlns:a16="http://schemas.microsoft.com/office/drawing/2014/main" id="{67848249-14A6-4729-A6A1-BB8AF75BB5E5}"/>
              </a:ext>
            </a:extLst>
          </p:cNvPr>
          <p:cNvSpPr txBox="1"/>
          <p:nvPr/>
        </p:nvSpPr>
        <p:spPr>
          <a:xfrm>
            <a:off x="175289" y="3723216"/>
            <a:ext cx="93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Usage:</a:t>
            </a:r>
          </a:p>
        </p:txBody>
      </p:sp>
      <p:pic>
        <p:nvPicPr>
          <p:cNvPr id="98" name="Imagen 97">
            <a:extLst>
              <a:ext uri="{FF2B5EF4-FFF2-40B4-BE49-F238E27FC236}">
                <a16:creationId xmlns:a16="http://schemas.microsoft.com/office/drawing/2014/main" id="{FD217EEE-32A7-4431-A10D-C72C9D432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85" y="2097665"/>
            <a:ext cx="5328679" cy="598728"/>
          </a:xfrm>
          <a:prstGeom prst="rect">
            <a:avLst/>
          </a:prstGeom>
        </p:spPr>
      </p:pic>
      <p:pic>
        <p:nvPicPr>
          <p:cNvPr id="99" name="Imagen 98">
            <a:extLst>
              <a:ext uri="{FF2B5EF4-FFF2-40B4-BE49-F238E27FC236}">
                <a16:creationId xmlns:a16="http://schemas.microsoft.com/office/drawing/2014/main" id="{B7554640-2141-4ECA-9DBB-AA03B4469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407" y="1395745"/>
            <a:ext cx="5143609" cy="631952"/>
          </a:xfrm>
          <a:prstGeom prst="rect">
            <a:avLst/>
          </a:prstGeom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0D705CEE-9F14-416B-8B73-39260594E7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185" y="2755462"/>
            <a:ext cx="5290656" cy="62928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09F9505-B986-494B-892B-D1F095D77B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904" y="4238453"/>
            <a:ext cx="5431478" cy="44685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ECA7B51-42E0-45E5-BDA6-E7BA03961F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5576" y="3626464"/>
            <a:ext cx="4970351" cy="3079393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sp>
        <p:nvSpPr>
          <p:cNvPr id="30" name="Rectángulo 29"/>
          <p:cNvSpPr/>
          <p:nvPr/>
        </p:nvSpPr>
        <p:spPr>
          <a:xfrm>
            <a:off x="484863" y="351291"/>
            <a:ext cx="79040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Factory </a:t>
            </a:r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</a:t>
            </a:r>
            <a:r>
              <a:rPr lang="es-E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s-E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params</a:t>
            </a:r>
            <a:r>
              <a:rPr lang="es-E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7936937" y="474401"/>
            <a:ext cx="3397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3A2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realidad</a:t>
            </a:r>
            <a:endParaRPr lang="en-US" sz="3600" dirty="0">
              <a:solidFill>
                <a:srgbClr val="53A2D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" name="Imagen 3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614" y="5268709"/>
            <a:ext cx="1078969" cy="1078969"/>
          </a:xfrm>
          <a:prstGeom prst="rect">
            <a:avLst/>
          </a:prstGeom>
        </p:spPr>
      </p:pic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84C96256-9E04-4A36-81E4-3C78FE3D7E6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 flipV="1">
            <a:off x="9687369" y="2983589"/>
            <a:ext cx="229517" cy="63827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332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>
            <a:extLst>
              <a:ext uri="{FF2B5EF4-FFF2-40B4-BE49-F238E27FC236}">
                <a16:creationId xmlns:a16="http://schemas.microsoft.com/office/drawing/2014/main" id="{FC0878FE-529A-4C76-B77B-DB7D7572F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185" y="1933008"/>
            <a:ext cx="5800725" cy="189547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D7B9BB14-CC44-4494-96F2-6E5D3B5E2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959" y="4821141"/>
            <a:ext cx="3305175" cy="333375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DBCEED0-9105-4E0A-A0A9-FDFF52934D7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6253547" y="3828483"/>
            <a:ext cx="1" cy="99265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23433AF-8B14-43E1-B14F-FA695B0AAF61}"/>
              </a:ext>
            </a:extLst>
          </p:cNvPr>
          <p:cNvSpPr txBox="1"/>
          <p:nvPr/>
        </p:nvSpPr>
        <p:spPr>
          <a:xfrm>
            <a:off x="6253546" y="4149212"/>
            <a:ext cx="1376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creates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D5F8848-69CC-474A-8B0C-8685958FFF9D}"/>
              </a:ext>
            </a:extLst>
          </p:cNvPr>
          <p:cNvSpPr txBox="1"/>
          <p:nvPr/>
        </p:nvSpPr>
        <p:spPr>
          <a:xfrm>
            <a:off x="2971717" y="430148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49C59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teoría</a:t>
            </a:r>
            <a:endParaRPr lang="en-US" sz="3600" dirty="0">
              <a:solidFill>
                <a:srgbClr val="49C59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484863" y="351291"/>
            <a:ext cx="25382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Singleton</a:t>
            </a:r>
            <a:endParaRPr lang="es-E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614" y="5268709"/>
            <a:ext cx="1078969" cy="10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427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1311</Words>
  <Application>Microsoft Office PowerPoint</Application>
  <PresentationFormat>Panorámica</PresentationFormat>
  <Paragraphs>246</Paragraphs>
  <Slides>37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3" baseType="lpstr">
      <vt:lpstr>Arial</vt:lpstr>
      <vt:lpstr>Azonix</vt:lpstr>
      <vt:lpstr>Calibri</vt:lpstr>
      <vt:lpstr>Calibri Light</vt:lpstr>
      <vt:lpstr>Segoe UI</vt:lpstr>
      <vt:lpstr>Tema de Office</vt:lpstr>
      <vt:lpstr>Presentación de PowerPoint</vt:lpstr>
      <vt:lpstr>Presentación de PowerPoint</vt:lpstr>
      <vt:lpstr>¿Qué es un patrón?</vt:lpstr>
      <vt:lpstr>¿Qué es un patrón?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ireinoso@plainconcepts.com</dc:creator>
  <cp:lastModifiedBy>Iván Reinoso García</cp:lastModifiedBy>
  <cp:revision>42</cp:revision>
  <dcterms:created xsi:type="dcterms:W3CDTF">2020-10-01T16:54:58Z</dcterms:created>
  <dcterms:modified xsi:type="dcterms:W3CDTF">2020-10-28T20:21:40Z</dcterms:modified>
</cp:coreProperties>
</file>